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7"/>
  </p:notesMasterIdLst>
  <p:handoutMasterIdLst>
    <p:handoutMasterId r:id="rId58"/>
  </p:handoutMasterIdLst>
  <p:sldIdLst>
    <p:sldId id="349" r:id="rId3"/>
    <p:sldId id="293" r:id="rId4"/>
    <p:sldId id="346" r:id="rId5"/>
    <p:sldId id="279" r:id="rId6"/>
    <p:sldId id="350" r:id="rId8"/>
    <p:sldId id="354" r:id="rId9"/>
    <p:sldId id="393" r:id="rId10"/>
    <p:sldId id="394" r:id="rId11"/>
    <p:sldId id="395" r:id="rId12"/>
    <p:sldId id="396" r:id="rId13"/>
    <p:sldId id="397" r:id="rId14"/>
    <p:sldId id="398" r:id="rId15"/>
    <p:sldId id="399" r:id="rId16"/>
    <p:sldId id="400" r:id="rId17"/>
    <p:sldId id="401" r:id="rId18"/>
    <p:sldId id="402" r:id="rId19"/>
    <p:sldId id="403" r:id="rId20"/>
    <p:sldId id="404" r:id="rId21"/>
    <p:sldId id="405" r:id="rId22"/>
    <p:sldId id="406" r:id="rId23"/>
    <p:sldId id="407" r:id="rId24"/>
    <p:sldId id="408" r:id="rId25"/>
    <p:sldId id="351" r:id="rId26"/>
    <p:sldId id="285" r:id="rId27"/>
    <p:sldId id="409" r:id="rId28"/>
    <p:sldId id="410" r:id="rId29"/>
    <p:sldId id="352" r:id="rId30"/>
    <p:sldId id="357" r:id="rId31"/>
    <p:sldId id="411" r:id="rId32"/>
    <p:sldId id="412" r:id="rId33"/>
    <p:sldId id="413" r:id="rId34"/>
    <p:sldId id="414" r:id="rId35"/>
    <p:sldId id="415" r:id="rId36"/>
    <p:sldId id="416" r:id="rId37"/>
    <p:sldId id="417" r:id="rId38"/>
    <p:sldId id="418" r:id="rId39"/>
    <p:sldId id="419" r:id="rId40"/>
    <p:sldId id="420" r:id="rId41"/>
    <p:sldId id="421" r:id="rId42"/>
    <p:sldId id="422" r:id="rId43"/>
    <p:sldId id="423" r:id="rId44"/>
    <p:sldId id="359" r:id="rId45"/>
    <p:sldId id="424" r:id="rId46"/>
    <p:sldId id="425" r:id="rId47"/>
    <p:sldId id="426" r:id="rId48"/>
    <p:sldId id="427" r:id="rId49"/>
    <p:sldId id="428" r:id="rId50"/>
    <p:sldId id="429" r:id="rId51"/>
    <p:sldId id="430" r:id="rId52"/>
    <p:sldId id="431" r:id="rId53"/>
    <p:sldId id="432" r:id="rId54"/>
    <p:sldId id="433" r:id="rId55"/>
    <p:sldId id="391" r:id="rId56"/>
    <p:sldId id="353" r:id="rId57"/>
  </p:sldIdLst>
  <p:sldSz cx="12192000" cy="6858000"/>
  <p:notesSz cx="6858000" cy="9144000"/>
  <p:custDataLst>
    <p:tags r:id="rId62"/>
  </p:custDataLst>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96D3"/>
    <a:srgbClr val="269FD3"/>
    <a:srgbClr val="0C86B6"/>
    <a:srgbClr val="FFCCCC"/>
    <a:srgbClr val="FF9900"/>
    <a:srgbClr val="6666FF"/>
    <a:srgbClr val="9900FF"/>
    <a:srgbClr val="9933FF"/>
    <a:srgbClr val="366092"/>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48" d="100"/>
          <a:sy n="48" d="100"/>
        </p:scale>
        <p:origin x="32" y="3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2" Type="http://schemas.openxmlformats.org/officeDocument/2006/relationships/tags" Target="tags/tag1.xml"/><Relationship Id="rId61" Type="http://schemas.openxmlformats.org/officeDocument/2006/relationships/tableStyles" Target="tableStyles.xml"/><Relationship Id="rId60" Type="http://schemas.openxmlformats.org/officeDocument/2006/relationships/viewProps" Target="viewProps.xml"/><Relationship Id="rId6" Type="http://schemas.openxmlformats.org/officeDocument/2006/relationships/slide" Target="slides/slide4.xml"/><Relationship Id="rId59" Type="http://schemas.openxmlformats.org/officeDocument/2006/relationships/presProps" Target="presProps.xml"/><Relationship Id="rId58" Type="http://schemas.openxmlformats.org/officeDocument/2006/relationships/handoutMaster" Target="handoutMasters/handoutMaster1.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60D03E-A00B-4148-B7C4-0A80716CBB93}"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3366F0-F63C-4B25-9331-7DFBF70FDBC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53279-6BF8-46AE-A013-2EBBD1BE229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486A-523A-4169-A026-E9B7C8D197E8}"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35486A-523A-4169-A026-E9B7C8D197E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8910846"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09616" y="244788"/>
            <a:ext cx="701217" cy="400110"/>
          </a:xfrm>
          <a:prstGeom prst="rect">
            <a:avLst/>
          </a:prstGeom>
          <a:noFill/>
        </p:spPr>
        <p:txBody>
          <a:bodyPr wrap="square" rtlCol="0">
            <a:spAutoFit/>
          </a:bodyPr>
          <a:lstStyle/>
          <a:p>
            <a:r>
              <a:rPr lang="zh-CN" altLang="en-US" sz="2000" b="1" kern="1200" dirty="0" smtClean="0">
                <a:solidFill>
                  <a:schemeClr val="accent3"/>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813860" y="257772"/>
            <a:ext cx="1782414"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总体的主成分</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571670" y="244788"/>
            <a:ext cx="1477618"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样本主成分</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4109048" y="257772"/>
            <a:ext cx="2241107"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非线性主成分分析</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331165" y="693546"/>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6350155" y="278890"/>
            <a:ext cx="1988023"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主成分分析实践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17" name="TextBox 19"/>
          <p:cNvSpPr txBox="1"/>
          <p:nvPr userDrawn="1"/>
        </p:nvSpPr>
        <p:spPr>
          <a:xfrm>
            <a:off x="8397938" y="278890"/>
            <a:ext cx="843529"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总结</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75C33EB-063F-4D63-A402-718A06057984}" type="datetime1">
              <a:rPr lang="zh-CN" altLang="en-US" smtClean="0"/>
            </a:fld>
            <a:endParaRPr lang="zh-CN" altLang="en-US"/>
          </a:p>
        </p:txBody>
      </p:sp>
      <p:sp>
        <p:nvSpPr>
          <p:cNvPr id="4"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E9351E7-F75D-4AA5-BB71-0C3D52630BA0}"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7A49EF3-9478-4275-BBE1-2BE3635C734D}" type="datetime1">
              <a:rPr lang="zh-CN" altLang="en-US" smtClean="0"/>
            </a:fld>
            <a:endParaRPr lang="zh-CN" altLang="en-US"/>
          </a:p>
        </p:txBody>
      </p:sp>
      <p:sp>
        <p:nvSpPr>
          <p:cNvPr id="3"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2CCF5A7F-EC20-4BA8-A62C-D8F3AF147111}"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7AE14199-62FE-47FF-8A15-AC42A1175E45}"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19E6D73B-9BF6-4BD2-9345-3D928FF04AC9}"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BFE8987-91E6-4C67-A68C-FC6E7982C752}"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A083314-406F-4B24-930B-8A8F20E77E8D}"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58E764CF-1DB2-4D4E-8540-3E4B36719D71}"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DAE47F3B-30DA-4B9B-8D18-BD6E1D86FFEA}"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3F20A5A-CCD8-409A-AB4C-A478FD21F718}"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EB97A5CC-AECD-4233-988E-9C9299CE12E0}"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8910846"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09616" y="244788"/>
            <a:ext cx="701217"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813860" y="257772"/>
            <a:ext cx="1782414"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accent3"/>
                </a:solidFill>
                <a:latin typeface="楷体" panose="02010609060101010101" pitchFamily="49" charset="-122"/>
                <a:ea typeface="楷体" panose="02010609060101010101" pitchFamily="49" charset="-122"/>
                <a:cs typeface="+mn-cs"/>
              </a:rPr>
              <a:t>总体的主成分</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571670" y="244788"/>
            <a:ext cx="1477618"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样本主成分</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4109048" y="257772"/>
            <a:ext cx="2241107"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非线性主成分分析</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1605675" y="709465"/>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6350155" y="278890"/>
            <a:ext cx="1988023"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主成分分析实践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17" name="TextBox 19"/>
          <p:cNvSpPr txBox="1"/>
          <p:nvPr userDrawn="1"/>
        </p:nvSpPr>
        <p:spPr>
          <a:xfrm>
            <a:off x="8397938" y="278890"/>
            <a:ext cx="843529"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总结</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8910846"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09616" y="244788"/>
            <a:ext cx="701217"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813860" y="257772"/>
            <a:ext cx="1782414"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总体的主成分</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571670" y="244788"/>
            <a:ext cx="1477618"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accent3"/>
                </a:solidFill>
                <a:latin typeface="楷体" panose="02010609060101010101" pitchFamily="49" charset="-122"/>
                <a:ea typeface="楷体" panose="02010609060101010101" pitchFamily="49" charset="-122"/>
                <a:cs typeface="+mn-cs"/>
              </a:rPr>
              <a:t>样本主成分</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4109048" y="257772"/>
            <a:ext cx="2241107"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非线性主成分分析</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3211087" y="702302"/>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6350155" y="278890"/>
            <a:ext cx="1988023"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主成分分析实践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17" name="TextBox 19"/>
          <p:cNvSpPr txBox="1"/>
          <p:nvPr userDrawn="1"/>
        </p:nvSpPr>
        <p:spPr>
          <a:xfrm>
            <a:off x="8397938" y="278890"/>
            <a:ext cx="843529"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总结</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8910846"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09616" y="244788"/>
            <a:ext cx="701217"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813860" y="257772"/>
            <a:ext cx="1782414"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总体的主成分</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571670" y="244788"/>
            <a:ext cx="1477618"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样本主成分</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4109048" y="257772"/>
            <a:ext cx="2241107"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accent3"/>
                </a:solidFill>
                <a:latin typeface="楷体" panose="02010609060101010101" pitchFamily="49" charset="-122"/>
                <a:ea typeface="楷体" panose="02010609060101010101" pitchFamily="49" charset="-122"/>
                <a:cs typeface="+mn-cs"/>
              </a:rPr>
              <a:t>非线性主成分分析</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5130209" y="679208"/>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6350155" y="278890"/>
            <a:ext cx="1988023"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主成分分析实践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17" name="TextBox 19"/>
          <p:cNvSpPr txBox="1"/>
          <p:nvPr userDrawn="1"/>
        </p:nvSpPr>
        <p:spPr>
          <a:xfrm>
            <a:off x="8397938" y="278890"/>
            <a:ext cx="843529"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总结</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8910846"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09616" y="244788"/>
            <a:ext cx="701217"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813860" y="257772"/>
            <a:ext cx="1782414"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总体的主成分</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571670" y="244788"/>
            <a:ext cx="1477618"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样本主成分</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4109048" y="257772"/>
            <a:ext cx="2241107"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非线性主成分分析</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7244774" y="700118"/>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6350155" y="278890"/>
            <a:ext cx="1988023"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accent3"/>
                </a:solidFill>
                <a:latin typeface="楷体" panose="02010609060101010101" pitchFamily="49" charset="-122"/>
                <a:ea typeface="楷体" panose="02010609060101010101" pitchFamily="49" charset="-122"/>
                <a:cs typeface="+mn-cs"/>
              </a:rPr>
              <a:t>主成分分析实践</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17" name="TextBox 19"/>
          <p:cNvSpPr txBox="1"/>
          <p:nvPr userDrawn="1"/>
        </p:nvSpPr>
        <p:spPr>
          <a:xfrm>
            <a:off x="8397938" y="278890"/>
            <a:ext cx="843529"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总结</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8910846"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09616" y="244788"/>
            <a:ext cx="701217"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813860" y="257772"/>
            <a:ext cx="1782414"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总体的主成分</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571670" y="244788"/>
            <a:ext cx="1477618"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样本主成分</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4109048" y="257772"/>
            <a:ext cx="2241107"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非线性主成分分析</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8623046" y="687699"/>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6350155" y="278890"/>
            <a:ext cx="1988023"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主成分分析实践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17" name="TextBox 19"/>
          <p:cNvSpPr txBox="1"/>
          <p:nvPr userDrawn="1"/>
        </p:nvSpPr>
        <p:spPr>
          <a:xfrm>
            <a:off x="8397938" y="278890"/>
            <a:ext cx="843529"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accent3"/>
                </a:solidFill>
                <a:latin typeface="楷体" panose="02010609060101010101" pitchFamily="49" charset="-122"/>
                <a:ea typeface="楷体" panose="02010609060101010101" pitchFamily="49" charset="-122"/>
                <a:cs typeface="+mn-cs"/>
              </a:rPr>
              <a:t>总结</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 name="矩形 9"/>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5" name="等腰三角形 14"/>
          <p:cNvSpPr/>
          <p:nvPr userDrawn="1"/>
        </p:nvSpPr>
        <p:spPr bwMode="auto">
          <a:xfrm flipV="1">
            <a:off x="2186587"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6" name="TextBox 15"/>
          <p:cNvSpPr txBox="1"/>
          <p:nvPr userDrawn="1"/>
        </p:nvSpPr>
        <p:spPr>
          <a:xfrm>
            <a:off x="143288" y="214363"/>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问题的提出</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7" name="TextBox 17"/>
          <p:cNvSpPr txBox="1"/>
          <p:nvPr userDrawn="1"/>
        </p:nvSpPr>
        <p:spPr>
          <a:xfrm>
            <a:off x="1587448" y="210069"/>
            <a:ext cx="1782414" cy="400110"/>
          </a:xfrm>
          <a:prstGeom prst="rect">
            <a:avLst/>
          </a:prstGeom>
          <a:noFill/>
        </p:spPr>
        <p:txBody>
          <a:bodyPr wrap="square" rtlCol="0">
            <a:spAutoFit/>
          </a:bodyPr>
          <a:lstStyle/>
          <a:p>
            <a:r>
              <a:rPr lang="zh-CN" altLang="en-US" sz="2000" b="1" kern="1200" dirty="0">
                <a:solidFill>
                  <a:srgbClr val="2696D3"/>
                </a:solidFill>
                <a:latin typeface="楷体" panose="02010609060101010101" pitchFamily="49" charset="-122"/>
                <a:ea typeface="楷体" panose="02010609060101010101" pitchFamily="49" charset="-122"/>
                <a:cs typeface="+mn-cs"/>
              </a:rPr>
              <a:t>基本概念</a:t>
            </a:r>
            <a:endParaRPr lang="zh-CN" altLang="en-US" sz="2000" b="1" kern="1200" dirty="0">
              <a:solidFill>
                <a:srgbClr val="2696D3"/>
              </a:solidFill>
              <a:latin typeface="楷体" panose="02010609060101010101" pitchFamily="49" charset="-122"/>
              <a:ea typeface="楷体" panose="02010609060101010101" pitchFamily="49" charset="-122"/>
              <a:cs typeface="+mn-cs"/>
            </a:endParaRPr>
          </a:p>
        </p:txBody>
      </p:sp>
      <p:sp>
        <p:nvSpPr>
          <p:cNvPr id="21" name="TextBox 18"/>
          <p:cNvSpPr txBox="1"/>
          <p:nvPr userDrawn="1"/>
        </p:nvSpPr>
        <p:spPr>
          <a:xfrm>
            <a:off x="2747048" y="210069"/>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交叉验证法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2" name="TextBox 19"/>
          <p:cNvSpPr txBox="1"/>
          <p:nvPr userDrawn="1"/>
        </p:nvSpPr>
        <p:spPr>
          <a:xfrm>
            <a:off x="4253961" y="214363"/>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自助法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3" name="TextBox 19"/>
          <p:cNvSpPr txBox="1"/>
          <p:nvPr userDrawn="1"/>
        </p:nvSpPr>
        <p:spPr>
          <a:xfrm>
            <a:off x="5286988" y="203776"/>
            <a:ext cx="1477618" cy="400110"/>
          </a:xfrm>
          <a:prstGeom prst="rect">
            <a:avLst/>
          </a:prstGeom>
          <a:noFill/>
        </p:spPr>
        <p:txBody>
          <a:bodyPr wrap="square" rtlCol="0">
            <a:spAutoFit/>
          </a:bodyPr>
          <a:lstStyle/>
          <a:p>
            <a:r>
              <a:rPr lang="en-US" altLang="zh-CN"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R</a:t>
            </a: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语言实现</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0" name="矩形 9"/>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
        <p:nvSpPr>
          <p:cNvPr id="15" name="等腰三角形 14"/>
          <p:cNvSpPr/>
          <p:nvPr userDrawn="1"/>
        </p:nvSpPr>
        <p:spPr bwMode="auto">
          <a:xfrm flipV="1">
            <a:off x="3521843"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
        <p:nvSpPr>
          <p:cNvPr id="17" name="矩形 16"/>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6" name="TextBox 15"/>
          <p:cNvSpPr txBox="1"/>
          <p:nvPr userDrawn="1"/>
        </p:nvSpPr>
        <p:spPr>
          <a:xfrm>
            <a:off x="112643"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问题的提出</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7"/>
          <p:cNvSpPr txBox="1"/>
          <p:nvPr userDrawn="1"/>
        </p:nvSpPr>
        <p:spPr>
          <a:xfrm>
            <a:off x="1557133" y="210069"/>
            <a:ext cx="1782414"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基本概念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TextBox 18"/>
          <p:cNvSpPr txBox="1"/>
          <p:nvPr userDrawn="1"/>
        </p:nvSpPr>
        <p:spPr>
          <a:xfrm>
            <a:off x="2747048" y="210069"/>
            <a:ext cx="1477618" cy="40011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交叉验证法</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2" name="TextBox 19"/>
          <p:cNvSpPr txBox="1"/>
          <p:nvPr userDrawn="1"/>
        </p:nvSpPr>
        <p:spPr>
          <a:xfrm>
            <a:off x="4253961" y="214363"/>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自助法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3" name="TextBox 19"/>
          <p:cNvSpPr txBox="1"/>
          <p:nvPr userDrawn="1"/>
        </p:nvSpPr>
        <p:spPr>
          <a:xfrm>
            <a:off x="5286988" y="203776"/>
            <a:ext cx="1477618" cy="400110"/>
          </a:xfrm>
          <a:prstGeom prst="rect">
            <a:avLst/>
          </a:prstGeom>
          <a:noFill/>
        </p:spPr>
        <p:txBody>
          <a:bodyPr wrap="square" rtlCol="0">
            <a:spAutoFit/>
          </a:bodyPr>
          <a:lstStyle/>
          <a:p>
            <a:r>
              <a:rPr lang="en-US" altLang="zh-CN"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R</a:t>
            </a: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语言实现</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1" name="矩形 10"/>
          <p:cNvSpPr/>
          <p:nvPr userDrawn="1"/>
        </p:nvSpPr>
        <p:spPr bwMode="auto">
          <a:xfrm flipV="1">
            <a:off x="72898" y="579341"/>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等腰三角形 15"/>
          <p:cNvSpPr/>
          <p:nvPr userDrawn="1"/>
        </p:nvSpPr>
        <p:spPr bwMode="auto">
          <a:xfrm flipV="1">
            <a:off x="4797231" y="715621"/>
            <a:ext cx="198783" cy="152400"/>
          </a:xfrm>
          <a:prstGeom prst="triangl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7" name="TextBox 15"/>
          <p:cNvSpPr txBox="1"/>
          <p:nvPr userDrawn="1"/>
        </p:nvSpPr>
        <p:spPr>
          <a:xfrm>
            <a:off x="112643"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问题的提出</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TextBox 17"/>
          <p:cNvSpPr txBox="1"/>
          <p:nvPr userDrawn="1"/>
        </p:nvSpPr>
        <p:spPr>
          <a:xfrm>
            <a:off x="1557133" y="210069"/>
            <a:ext cx="1782414"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基本概念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2" name="TextBox 18"/>
          <p:cNvSpPr txBox="1"/>
          <p:nvPr userDrawn="1"/>
        </p:nvSpPr>
        <p:spPr>
          <a:xfrm>
            <a:off x="2747048" y="210069"/>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交叉验证法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3" name="TextBox 19"/>
          <p:cNvSpPr txBox="1"/>
          <p:nvPr userDrawn="1"/>
        </p:nvSpPr>
        <p:spPr>
          <a:xfrm>
            <a:off x="4253961" y="214363"/>
            <a:ext cx="1477618"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a:solidFill>
                  <a:schemeClr val="accent3"/>
                </a:solidFill>
                <a:latin typeface="楷体" panose="02010609060101010101" pitchFamily="49" charset="-122"/>
                <a:ea typeface="楷体" panose="02010609060101010101" pitchFamily="49" charset="-122"/>
                <a:cs typeface="+mn-cs"/>
              </a:rPr>
              <a:t>自助法</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4" name="TextBox 19"/>
          <p:cNvSpPr txBox="1"/>
          <p:nvPr userDrawn="1"/>
        </p:nvSpPr>
        <p:spPr>
          <a:xfrm>
            <a:off x="5286988" y="203776"/>
            <a:ext cx="1477618" cy="400110"/>
          </a:xfrm>
          <a:prstGeom prst="rect">
            <a:avLst/>
          </a:prstGeom>
          <a:noFill/>
        </p:spPr>
        <p:txBody>
          <a:bodyPr wrap="square" rtlCol="0">
            <a:spAutoFit/>
          </a:bodyPr>
          <a:lstStyle/>
          <a:p>
            <a:r>
              <a:rPr lang="en-US" altLang="zh-CN"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R</a:t>
            </a: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语言实现</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1.jpe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openxmlformats.org/officeDocument/2006/relationships/themeOverride" Target="../theme/themeOverride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0.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1.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2.xml"/><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3.xml"/><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4.xml"/><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5.xml"/><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6.xml"/><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7.xml"/><Relationship Id="rId1"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8.xml"/><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hemeOverride" Target="../theme/themeOverride19.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hemeOverride" Target="../theme/themeOverride2.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20.xml"/><Relationship Id="rId1" Type="http://schemas.openxmlformats.org/officeDocument/2006/relationships/image" Target="../media/image24.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21.xml"/><Relationship Id="rId2" Type="http://schemas.openxmlformats.org/officeDocument/2006/relationships/image" Target="../media/image26.png"/><Relationship Id="rId1"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22.xml"/><Relationship Id="rId1"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hemeOverride" Target="../theme/themeOverride24.xml"/><Relationship Id="rId2" Type="http://schemas.openxmlformats.org/officeDocument/2006/relationships/image" Target="../media/image29.png"/><Relationship Id="rId1" Type="http://schemas.openxmlformats.org/officeDocument/2006/relationships/image" Target="../media/image28.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hemeOverride" Target="../theme/themeOverride25.xml"/><Relationship Id="rId2" Type="http://schemas.openxmlformats.org/officeDocument/2006/relationships/image" Target="../media/image31.png"/><Relationship Id="rId1"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hemeOverride" Target="../theme/themeOverride26.xml"/><Relationship Id="rId1"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hemeOverride" Target="../theme/themeOverride27.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28.xml"/><Relationship Id="rId2" Type="http://schemas.openxmlformats.org/officeDocument/2006/relationships/image" Target="../media/image34.png"/><Relationship Id="rId1"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30.xml"/><Relationship Id="rId1" Type="http://schemas.openxmlformats.org/officeDocument/2006/relationships/image" Target="../media/image35.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31.xml"/><Relationship Id="rId2" Type="http://schemas.openxmlformats.org/officeDocument/2006/relationships/image" Target="../media/image37.png"/><Relationship Id="rId1"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32.xml"/><Relationship Id="rId1"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33.xml"/><Relationship Id="rId1"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34.xml"/><Relationship Id="rId1"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35.xml"/><Relationship Id="rId1"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36.xml"/><Relationship Id="rId1"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37.xml"/><Relationship Id="rId1"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38.xml"/><Relationship Id="rId1"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39.xml"/><Relationship Id="rId1"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hemeOverride" Target="../theme/themeOverride4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hemeOverride" Target="../theme/themeOverride42.xml"/><Relationship Id="rId1"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hemeOverride" Target="../theme/themeOverride43.xml"/><Relationship Id="rId1" Type="http://schemas.openxmlformats.org/officeDocument/2006/relationships/image" Target="../media/image47.pn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44.xml"/><Relationship Id="rId2" Type="http://schemas.openxmlformats.org/officeDocument/2006/relationships/image" Target="../media/image49.png"/><Relationship Id="rId1" Type="http://schemas.openxmlformats.org/officeDocument/2006/relationships/image" Target="../media/image48.png"/></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45.xml"/><Relationship Id="rId2" Type="http://schemas.openxmlformats.org/officeDocument/2006/relationships/image" Target="../media/image51.png"/><Relationship Id="rId1" Type="http://schemas.openxmlformats.org/officeDocument/2006/relationships/image" Target="../media/image50.png"/></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5.xml"/><Relationship Id="rId3" Type="http://schemas.openxmlformats.org/officeDocument/2006/relationships/themeOverride" Target="../theme/themeOverride46.xml"/><Relationship Id="rId2" Type="http://schemas.openxmlformats.org/officeDocument/2006/relationships/image" Target="../media/image53.png"/><Relationship Id="rId1" Type="http://schemas.openxmlformats.org/officeDocument/2006/relationships/image" Target="../media/image52.png"/></Relationships>
</file>

<file path=ppt/slides/_rels/slide47.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5.xml"/><Relationship Id="rId3" Type="http://schemas.openxmlformats.org/officeDocument/2006/relationships/themeOverride" Target="../theme/themeOverride47.xml"/><Relationship Id="rId2" Type="http://schemas.openxmlformats.org/officeDocument/2006/relationships/image" Target="../media/image55.png"/><Relationship Id="rId1" Type="http://schemas.openxmlformats.org/officeDocument/2006/relationships/image" Target="../media/image54.png"/></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5.xml"/><Relationship Id="rId3" Type="http://schemas.openxmlformats.org/officeDocument/2006/relationships/themeOverride" Target="../theme/themeOverride48.xml"/><Relationship Id="rId2" Type="http://schemas.openxmlformats.org/officeDocument/2006/relationships/image" Target="../media/image57.png"/><Relationship Id="rId1" Type="http://schemas.openxmlformats.org/officeDocument/2006/relationships/image" Target="../media/image56.png"/></Relationships>
</file>

<file path=ppt/slides/_rels/slide49.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5.xml"/><Relationship Id="rId3" Type="http://schemas.openxmlformats.org/officeDocument/2006/relationships/themeOverride" Target="../theme/themeOverride49.xml"/><Relationship Id="rId2" Type="http://schemas.openxmlformats.org/officeDocument/2006/relationships/image" Target="../media/image59.png"/><Relationship Id="rId1" Type="http://schemas.openxmlformats.org/officeDocument/2006/relationships/image" Target="../media/image58.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hemeOverride" Target="../theme/themeOverride5.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50.xml"/><Relationship Id="rId2" Type="http://schemas.openxmlformats.org/officeDocument/2006/relationships/image" Target="../media/image61.png"/><Relationship Id="rId1" Type="http://schemas.openxmlformats.org/officeDocument/2006/relationships/image" Target="../media/image60.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hemeOverride" Target="../theme/themeOverride51.xml"/><Relationship Id="rId1" Type="http://schemas.openxmlformats.org/officeDocument/2006/relationships/image" Target="../media/image62.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hemeOverride" Target="../theme/themeOverride5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53.xml"/></Relationships>
</file>

<file path=ppt/slides/_rels/slide54.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openxmlformats.org/officeDocument/2006/relationships/themeOverride" Target="../theme/themeOverride54.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6.xml"/><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7.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8.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9.xml"/><Relationship Id="rId2" Type="http://schemas.openxmlformats.org/officeDocument/2006/relationships/image" Target="../media/image12.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8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15363" name="组合 4"/>
          <p:cNvGrpSpPr/>
          <p:nvPr/>
        </p:nvGrpSpPr>
        <p:grpSpPr bwMode="auto">
          <a:xfrm>
            <a:off x="0" y="333375"/>
            <a:ext cx="1489075" cy="419100"/>
            <a:chOff x="0" y="0"/>
            <a:chExt cx="1489439" cy="419100"/>
          </a:xfrm>
        </p:grpSpPr>
        <p:sp>
          <p:nvSpPr>
            <p:cNvPr id="15377"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8"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9"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15364" name="矩形 8"/>
          <p:cNvSpPr/>
          <p:nvPr/>
        </p:nvSpPr>
        <p:spPr bwMode="auto">
          <a:xfrm>
            <a:off x="4686300" y="2134394"/>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5" name="矩形 9"/>
          <p:cNvSpPr>
            <a:spLocks noChangeArrowheads="1"/>
          </p:cNvSpPr>
          <p:nvPr/>
        </p:nvSpPr>
        <p:spPr bwMode="auto">
          <a:xfrm>
            <a:off x="12020550" y="2143919"/>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6" name="等腰三角形 11"/>
          <p:cNvSpPr/>
          <p:nvPr/>
        </p:nvSpPr>
        <p:spPr bwMode="auto">
          <a:xfrm>
            <a:off x="5895975" y="2143919"/>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7"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8"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9"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5370" name="组合 23"/>
          <p:cNvGrpSpPr/>
          <p:nvPr/>
        </p:nvGrpSpPr>
        <p:grpSpPr bwMode="auto">
          <a:xfrm>
            <a:off x="5705475" y="2623344"/>
            <a:ext cx="885825" cy="887412"/>
            <a:chOff x="0" y="0"/>
            <a:chExt cx="1236662" cy="1236662"/>
          </a:xfrm>
        </p:grpSpPr>
        <p:pic>
          <p:nvPicPr>
            <p:cNvPr id="15375"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pic>
        <p:nvPicPr>
          <p:cNvPr id="15373"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7"/>
          <p:cNvSpPr txBox="1">
            <a:spLocks noChangeArrowheads="1"/>
          </p:cNvSpPr>
          <p:nvPr/>
        </p:nvSpPr>
        <p:spPr bwMode="auto">
          <a:xfrm>
            <a:off x="6998085" y="2578533"/>
            <a:ext cx="4342633" cy="923330"/>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5400" b="1" dirty="0" smtClean="0">
                <a:solidFill>
                  <a:schemeClr val="bg1"/>
                </a:solidFill>
                <a:latin typeface="微软雅黑" panose="020B0503020204020204" pitchFamily="34" charset="-122"/>
                <a:ea typeface="微软雅黑" panose="020B0503020204020204" pitchFamily="34" charset="-122"/>
              </a:rPr>
              <a:t>主成分分析</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24" name="TextBox 7"/>
          <p:cNvSpPr txBox="1">
            <a:spLocks noChangeArrowheads="1"/>
          </p:cNvSpPr>
          <p:nvPr/>
        </p:nvSpPr>
        <p:spPr bwMode="auto">
          <a:xfrm>
            <a:off x="7260485" y="3419948"/>
            <a:ext cx="3862280" cy="369332"/>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en-US" altLang="zh-CN" sz="1800" b="1" dirty="0">
                <a:solidFill>
                  <a:schemeClr val="bg1"/>
                </a:solidFill>
                <a:latin typeface="Arial" panose="020B0604020202020204" pitchFamily="34" charset="0"/>
              </a:rPr>
              <a:t>principal component analysis</a:t>
            </a:r>
            <a:endParaRPr lang="zh-CN" altLang="en-US" sz="1800" b="1" dirty="0">
              <a:solidFill>
                <a:schemeClr val="bg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1+#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250" fill="hold"/>
                                        <p:tgtEl>
                                          <p:spTgt spid="24"/>
                                        </p:tgtEl>
                                        <p:attrNameLst>
                                          <p:attrName>ppt_x</p:attrName>
                                        </p:attrNameLst>
                                      </p:cBhvr>
                                      <p:tavLst>
                                        <p:tav tm="0">
                                          <p:val>
                                            <p:strVal val="1+#ppt_w/2"/>
                                          </p:val>
                                        </p:tav>
                                        <p:tav tm="100000">
                                          <p:val>
                                            <p:strVal val="#ppt_x"/>
                                          </p:val>
                                        </p:tav>
                                      </p:tavLst>
                                    </p:anim>
                                    <p:anim calcmode="lin" valueType="num">
                                      <p:cBhvr additive="base">
                                        <p:cTn id="12" dur="2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16001" y="870888"/>
            <a:ext cx="3480440" cy="584775"/>
          </a:xfrm>
          <a:prstGeom prst="rect">
            <a:avLst/>
          </a:prstGeom>
        </p:spPr>
        <p:txBody>
          <a:bodyPr wrap="none">
            <a:spAutoFit/>
          </a:bodyPr>
          <a:lstStyle/>
          <a:p>
            <a:r>
              <a:rPr lang="zh-CN" altLang="en-US" sz="3200" b="1" dirty="0" smtClean="0">
                <a:solidFill>
                  <a:schemeClr val="accent3"/>
                </a:solidFill>
                <a:latin typeface="楷体" panose="02010609060101010101" pitchFamily="49" charset="-122"/>
                <a:ea typeface="楷体" panose="02010609060101010101" pitchFamily="49" charset="-122"/>
              </a:rPr>
              <a:t>总体主成分的求法</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1"/>
          <a:stretch>
            <a:fillRect/>
          </a:stretch>
        </p:blipFill>
        <p:spPr>
          <a:xfrm>
            <a:off x="1975708" y="1701090"/>
            <a:ext cx="7788052" cy="4527480"/>
          </a:xfrm>
          <a:prstGeom prst="rect">
            <a:avLst/>
          </a:prstGeom>
        </p:spPr>
      </p:pic>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16001" y="870888"/>
            <a:ext cx="3480440" cy="584775"/>
          </a:xfrm>
          <a:prstGeom prst="rect">
            <a:avLst/>
          </a:prstGeom>
        </p:spPr>
        <p:txBody>
          <a:bodyPr wrap="none">
            <a:spAutoFit/>
          </a:bodyPr>
          <a:lstStyle/>
          <a:p>
            <a:r>
              <a:rPr lang="zh-CN" altLang="en-US" sz="3200" b="1" dirty="0" smtClean="0">
                <a:solidFill>
                  <a:schemeClr val="accent3"/>
                </a:solidFill>
                <a:latin typeface="楷体" panose="02010609060101010101" pitchFamily="49" charset="-122"/>
                <a:ea typeface="楷体" panose="02010609060101010101" pitchFamily="49" charset="-122"/>
              </a:rPr>
              <a:t>总体主成分的求法</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1"/>
          <a:stretch>
            <a:fillRect/>
          </a:stretch>
        </p:blipFill>
        <p:spPr>
          <a:xfrm>
            <a:off x="2353811" y="1455662"/>
            <a:ext cx="7257549" cy="4983457"/>
          </a:xfrm>
          <a:prstGeom prst="rect">
            <a:avLst/>
          </a:prstGeom>
        </p:spPr>
      </p:pic>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26161" y="688008"/>
            <a:ext cx="3480440" cy="584775"/>
          </a:xfrm>
          <a:prstGeom prst="rect">
            <a:avLst/>
          </a:prstGeom>
        </p:spPr>
        <p:txBody>
          <a:bodyPr wrap="none">
            <a:spAutoFit/>
          </a:bodyPr>
          <a:lstStyle/>
          <a:p>
            <a:r>
              <a:rPr lang="zh-CN" altLang="en-US" sz="3200" b="1" dirty="0" smtClean="0">
                <a:solidFill>
                  <a:schemeClr val="accent3"/>
                </a:solidFill>
                <a:latin typeface="楷体" panose="02010609060101010101" pitchFamily="49" charset="-122"/>
                <a:ea typeface="楷体" panose="02010609060101010101" pitchFamily="49" charset="-122"/>
              </a:rPr>
              <a:t>总体主成分的求法</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rotWithShape="1">
          <a:blip r:embed="rId1"/>
          <a:srcRect l="1" t="571" r="680" b="3333"/>
          <a:stretch>
            <a:fillRect/>
          </a:stretch>
        </p:blipFill>
        <p:spPr>
          <a:xfrm>
            <a:off x="1856009" y="1272783"/>
            <a:ext cx="7420744" cy="5151121"/>
          </a:xfrm>
          <a:prstGeom prst="rect">
            <a:avLst/>
          </a:prstGeom>
        </p:spPr>
      </p:pic>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26161" y="830248"/>
            <a:ext cx="3480440" cy="584775"/>
          </a:xfrm>
          <a:prstGeom prst="rect">
            <a:avLst/>
          </a:prstGeom>
        </p:spPr>
        <p:txBody>
          <a:bodyPr wrap="none">
            <a:spAutoFit/>
          </a:bodyPr>
          <a:lstStyle/>
          <a:p>
            <a:r>
              <a:rPr lang="zh-CN" altLang="en-US" sz="3200" b="1" dirty="0" smtClean="0">
                <a:solidFill>
                  <a:schemeClr val="accent3"/>
                </a:solidFill>
                <a:latin typeface="楷体" panose="02010609060101010101" pitchFamily="49" charset="-122"/>
                <a:ea typeface="楷体" panose="02010609060101010101" pitchFamily="49" charset="-122"/>
              </a:rPr>
              <a:t>总体主成分的性质</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1"/>
          <a:stretch>
            <a:fillRect/>
          </a:stretch>
        </p:blipFill>
        <p:spPr>
          <a:xfrm>
            <a:off x="1797905" y="1415023"/>
            <a:ext cx="7679192" cy="4985540"/>
          </a:xfrm>
          <a:prstGeom prst="rect">
            <a:avLst/>
          </a:prstGeom>
        </p:spPr>
      </p:pic>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87121" y="952168"/>
            <a:ext cx="3480440" cy="584775"/>
          </a:xfrm>
          <a:prstGeom prst="rect">
            <a:avLst/>
          </a:prstGeom>
        </p:spPr>
        <p:txBody>
          <a:bodyPr wrap="none">
            <a:spAutoFit/>
          </a:bodyPr>
          <a:lstStyle/>
          <a:p>
            <a:r>
              <a:rPr lang="zh-CN" altLang="en-US" sz="3200" b="1" dirty="0" smtClean="0">
                <a:solidFill>
                  <a:schemeClr val="accent3"/>
                </a:solidFill>
                <a:latin typeface="楷体" panose="02010609060101010101" pitchFamily="49" charset="-122"/>
                <a:ea typeface="楷体" panose="02010609060101010101" pitchFamily="49" charset="-122"/>
              </a:rPr>
              <a:t>总体主成分的性质</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rotWithShape="1">
          <a:blip r:embed="rId1"/>
          <a:srcRect l="1" r="-1218" b="41662"/>
          <a:stretch>
            <a:fillRect/>
          </a:stretch>
        </p:blipFill>
        <p:spPr>
          <a:xfrm>
            <a:off x="1396586" y="1740142"/>
            <a:ext cx="9291734" cy="4342768"/>
          </a:xfrm>
          <a:prstGeom prst="rect">
            <a:avLst/>
          </a:prstGeom>
        </p:spPr>
      </p:pic>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54725" y="891208"/>
            <a:ext cx="3480440" cy="584775"/>
          </a:xfrm>
          <a:prstGeom prst="rect">
            <a:avLst/>
          </a:prstGeom>
        </p:spPr>
        <p:txBody>
          <a:bodyPr wrap="none">
            <a:spAutoFit/>
          </a:bodyPr>
          <a:lstStyle/>
          <a:p>
            <a:r>
              <a:rPr lang="zh-CN" altLang="en-US" sz="3200" b="1" dirty="0" smtClean="0">
                <a:solidFill>
                  <a:schemeClr val="accent3"/>
                </a:solidFill>
                <a:latin typeface="楷体" panose="02010609060101010101" pitchFamily="49" charset="-122"/>
                <a:ea typeface="楷体" panose="02010609060101010101" pitchFamily="49" charset="-122"/>
              </a:rPr>
              <a:t>总体主成分的性质</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1"/>
          <a:stretch>
            <a:fillRect/>
          </a:stretch>
        </p:blipFill>
        <p:spPr>
          <a:xfrm>
            <a:off x="1663570" y="1694106"/>
            <a:ext cx="8262749" cy="4655660"/>
          </a:xfrm>
          <a:prstGeom prst="rect">
            <a:avLst/>
          </a:prstGeom>
        </p:spPr>
      </p:pic>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54725" y="891208"/>
            <a:ext cx="3480440" cy="584775"/>
          </a:xfrm>
          <a:prstGeom prst="rect">
            <a:avLst/>
          </a:prstGeom>
        </p:spPr>
        <p:txBody>
          <a:bodyPr wrap="none">
            <a:spAutoFit/>
          </a:bodyPr>
          <a:lstStyle/>
          <a:p>
            <a:r>
              <a:rPr lang="zh-CN" altLang="en-US" sz="3200" b="1" dirty="0" smtClean="0">
                <a:solidFill>
                  <a:schemeClr val="accent3"/>
                </a:solidFill>
                <a:latin typeface="楷体" panose="02010609060101010101" pitchFamily="49" charset="-122"/>
                <a:ea typeface="楷体" panose="02010609060101010101" pitchFamily="49" charset="-122"/>
              </a:rPr>
              <a:t>总体主成分的性质</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矩形 1"/>
          <p:cNvSpPr/>
          <p:nvPr/>
        </p:nvSpPr>
        <p:spPr>
          <a:xfrm>
            <a:off x="179174" y="1475983"/>
            <a:ext cx="7263527" cy="461665"/>
          </a:xfrm>
          <a:prstGeom prst="rect">
            <a:avLst/>
          </a:prstGeom>
        </p:spPr>
        <p:txBody>
          <a:bodyPr wrap="none">
            <a:spAutoFit/>
          </a:bodyPr>
          <a:lstStyle/>
          <a:p>
            <a:r>
              <a:rPr lang="zh-CN" altLang="en-US" sz="2400" dirty="0">
                <a:latin typeface="楷体" panose="02010609060101010101" pitchFamily="49" charset="-122"/>
                <a:ea typeface="楷体" panose="02010609060101010101" pitchFamily="49" charset="-122"/>
              </a:rPr>
              <a:t>下面我们通过一个例子阐述总体主成分的计算方法。</a:t>
            </a:r>
            <a:endParaRPr lang="zh-CN" altLang="en-US" sz="2400" dirty="0">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1"/>
          <a:stretch>
            <a:fillRect/>
          </a:stretch>
        </p:blipFill>
        <p:spPr>
          <a:xfrm>
            <a:off x="179174" y="2207463"/>
            <a:ext cx="8281684" cy="3818442"/>
          </a:xfrm>
          <a:prstGeom prst="rect">
            <a:avLst/>
          </a:prstGeom>
        </p:spPr>
      </p:pic>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24245" y="804233"/>
            <a:ext cx="3480440" cy="584775"/>
          </a:xfrm>
          <a:prstGeom prst="rect">
            <a:avLst/>
          </a:prstGeom>
        </p:spPr>
        <p:txBody>
          <a:bodyPr wrap="none">
            <a:spAutoFit/>
          </a:bodyPr>
          <a:lstStyle/>
          <a:p>
            <a:r>
              <a:rPr lang="zh-CN" altLang="en-US" sz="3200" b="1" dirty="0" smtClean="0">
                <a:solidFill>
                  <a:schemeClr val="accent3"/>
                </a:solidFill>
                <a:latin typeface="楷体" panose="02010609060101010101" pitchFamily="49" charset="-122"/>
                <a:ea typeface="楷体" panose="02010609060101010101" pitchFamily="49" charset="-122"/>
              </a:rPr>
              <a:t>总体主成分的性质</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1"/>
          <a:stretch>
            <a:fillRect/>
          </a:stretch>
        </p:blipFill>
        <p:spPr>
          <a:xfrm>
            <a:off x="2057773" y="1389008"/>
            <a:ext cx="7413383" cy="5004703"/>
          </a:xfrm>
          <a:prstGeom prst="rect">
            <a:avLst/>
          </a:prstGeom>
        </p:spPr>
      </p:pic>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24245" y="804233"/>
            <a:ext cx="3480440" cy="584775"/>
          </a:xfrm>
          <a:prstGeom prst="rect">
            <a:avLst/>
          </a:prstGeom>
        </p:spPr>
        <p:txBody>
          <a:bodyPr wrap="none">
            <a:spAutoFit/>
          </a:bodyPr>
          <a:lstStyle/>
          <a:p>
            <a:r>
              <a:rPr lang="zh-CN" altLang="en-US" sz="3200" b="1" dirty="0" smtClean="0">
                <a:solidFill>
                  <a:schemeClr val="accent3"/>
                </a:solidFill>
                <a:latin typeface="楷体" panose="02010609060101010101" pitchFamily="49" charset="-122"/>
                <a:ea typeface="楷体" panose="02010609060101010101" pitchFamily="49" charset="-122"/>
              </a:rPr>
              <a:t>总体主成分的性质</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1"/>
          <a:stretch>
            <a:fillRect/>
          </a:stretch>
        </p:blipFill>
        <p:spPr>
          <a:xfrm>
            <a:off x="2057773" y="1389008"/>
            <a:ext cx="7413383" cy="5004703"/>
          </a:xfrm>
          <a:prstGeom prst="rect">
            <a:avLst/>
          </a:prstGeom>
        </p:spPr>
      </p:pic>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34405" y="825761"/>
            <a:ext cx="3892412" cy="584775"/>
          </a:xfrm>
          <a:prstGeom prst="rect">
            <a:avLst/>
          </a:prstGeom>
        </p:spPr>
        <p:txBody>
          <a:bodyPr wrap="none">
            <a:spAutoFit/>
          </a:bodyPr>
          <a:lstStyle/>
          <a:p>
            <a:r>
              <a:rPr lang="zh-CN" altLang="en-US" sz="3200" b="1" dirty="0" smtClean="0">
                <a:solidFill>
                  <a:schemeClr val="accent3"/>
                </a:solidFill>
                <a:latin typeface="楷体" panose="02010609060101010101" pitchFamily="49" charset="-122"/>
                <a:ea typeface="楷体" panose="02010609060101010101" pitchFamily="49" charset="-122"/>
              </a:rPr>
              <a:t>标准化变量的主成分</a:t>
            </a:r>
            <a:endParaRPr lang="en-US" altLang="zh-CN"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2" name="矩形 1"/>
              <p:cNvSpPr/>
              <p:nvPr/>
            </p:nvSpPr>
            <p:spPr>
              <a:xfrm>
                <a:off x="0" y="1515993"/>
                <a:ext cx="12131040" cy="4227311"/>
              </a:xfrm>
              <a:prstGeom prst="rect">
                <a:avLst/>
              </a:prstGeom>
            </p:spPr>
            <p:txBody>
              <a:bodyPr wrap="square">
                <a:spAutoFit/>
              </a:bodyPr>
              <a:lstStyle/>
              <a:p>
                <a:pPr marL="342900" indent="-342900">
                  <a:buFont typeface="Wingdings" panose="05000000000000000000" pitchFamily="2" charset="2"/>
                  <a:buChar char="Ø"/>
                </a:pPr>
                <a:r>
                  <a:rPr lang="zh-CN" altLang="en-US" sz="2400" dirty="0" smtClean="0">
                    <a:latin typeface="楷体" panose="02010609060101010101" pitchFamily="49" charset="-122"/>
                    <a:ea typeface="楷体" panose="02010609060101010101" pitchFamily="49" charset="-122"/>
                  </a:rPr>
                  <a:t>在实际问题中，通常有两种情形不适合直接从协方差矩阵</a:t>
                </a:r>
                <a:r>
                  <a:rPr lang="en-US" altLang="zh-CN" sz="2400" dirty="0" smtClean="0">
                    <a:latin typeface="楷体" panose="02010609060101010101" pitchFamily="49" charset="-122"/>
                    <a:ea typeface="楷体" panose="02010609060101010101" pitchFamily="49" charset="-122"/>
                  </a:rPr>
                  <a:t>Σ</a:t>
                </a:r>
                <a:r>
                  <a:rPr lang="zh-CN" altLang="en-US" sz="2400" dirty="0" smtClean="0">
                    <a:latin typeface="楷体" panose="02010609060101010101" pitchFamily="49" charset="-122"/>
                    <a:ea typeface="楷体" panose="02010609060101010101" pitchFamily="49" charset="-122"/>
                  </a:rPr>
                  <a:t>出发</a:t>
                </a:r>
                <a:r>
                  <a:rPr lang="zh-CN" altLang="en-US" sz="2400" dirty="0">
                    <a:latin typeface="楷体" panose="02010609060101010101" pitchFamily="49" charset="-122"/>
                    <a:ea typeface="楷体" panose="02010609060101010101" pitchFamily="49" charset="-122"/>
                  </a:rPr>
                  <a:t>求主成分。</a:t>
                </a:r>
                <a:r>
                  <a:rPr lang="zh-CN" altLang="en-US" sz="2400" dirty="0" smtClean="0">
                    <a:latin typeface="楷体" panose="02010609060101010101" pitchFamily="49" charset="-122"/>
                    <a:ea typeface="楷体" panose="02010609060101010101" pitchFamily="49" charset="-122"/>
                  </a:rPr>
                  <a:t>一种</a:t>
                </a:r>
                <a:r>
                  <a:rPr lang="zh-CN" altLang="en-US" sz="2400" dirty="0">
                    <a:latin typeface="楷体" panose="02010609060101010101" pitchFamily="49" charset="-122"/>
                    <a:ea typeface="楷体" panose="02010609060101010101" pitchFamily="49" charset="-122"/>
                  </a:rPr>
                  <a:t>是各变量的单位不全相同，对同样的变量使用不同的单位直接进行主成分分析，</a:t>
                </a:r>
                <a:r>
                  <a:rPr lang="zh-CN" altLang="en-US" sz="2400" dirty="0" smtClean="0">
                    <a:latin typeface="楷体" panose="02010609060101010101" pitchFamily="49" charset="-122"/>
                    <a:ea typeface="楷体" panose="02010609060101010101" pitchFamily="49" charset="-122"/>
                  </a:rPr>
                  <a:t>其结果</a:t>
                </a:r>
                <a:r>
                  <a:rPr lang="zh-CN" altLang="en-US" sz="2400" dirty="0">
                    <a:latin typeface="楷体" panose="02010609060101010101" pitchFamily="49" charset="-122"/>
                    <a:ea typeface="楷体" panose="02010609060101010101" pitchFamily="49" charset="-122"/>
                  </a:rPr>
                  <a:t>一般是不一样的，甚至差异较大，这样做出来的分析也没有意义。另一种是</a:t>
                </a:r>
                <a:r>
                  <a:rPr lang="zh-CN" altLang="en-US" sz="2400" dirty="0" smtClean="0">
                    <a:latin typeface="楷体" panose="02010609060101010101" pitchFamily="49" charset="-122"/>
                    <a:ea typeface="楷体" panose="02010609060101010101" pitchFamily="49" charset="-122"/>
                  </a:rPr>
                  <a:t>各变量</a:t>
                </a:r>
                <a:r>
                  <a:rPr lang="zh-CN" altLang="en-US" sz="2400" dirty="0">
                    <a:latin typeface="楷体" panose="02010609060101010101" pitchFamily="49" charset="-122"/>
                    <a:ea typeface="楷体" panose="02010609060101010101" pitchFamily="49" charset="-122"/>
                  </a:rPr>
                  <a:t>的单位虽相同，但是其变量方差的差异较大，以至于主成分分析的结果往往</a:t>
                </a:r>
                <a:r>
                  <a:rPr lang="zh-CN" altLang="en-US" sz="2400" dirty="0" smtClean="0">
                    <a:latin typeface="楷体" panose="02010609060101010101" pitchFamily="49" charset="-122"/>
                    <a:ea typeface="楷体" panose="02010609060101010101" pitchFamily="49" charset="-122"/>
                  </a:rPr>
                  <a:t>倾向</a:t>
                </a:r>
                <a:r>
                  <a:rPr lang="zh-CN" altLang="en-US" sz="2400" dirty="0">
                    <a:latin typeface="楷体" panose="02010609060101010101" pitchFamily="49" charset="-122"/>
                    <a:ea typeface="楷体" panose="02010609060101010101" pitchFamily="49" charset="-122"/>
                  </a:rPr>
                  <a:t>于方差大的变量，而方差小的变量几乎被忽略</a:t>
                </a:r>
                <a:r>
                  <a:rPr lang="zh-CN" altLang="en-US" sz="2400" dirty="0" smtClean="0">
                    <a:latin typeface="楷体" panose="02010609060101010101" pitchFamily="49" charset="-122"/>
                    <a:ea typeface="楷体" panose="02010609060101010101" pitchFamily="49" charset="-122"/>
                  </a:rPr>
                  <a:t>。</a:t>
                </a:r>
                <a:endParaRPr lang="en-US" altLang="zh-CN" sz="2400" dirty="0" smtClean="0">
                  <a:latin typeface="楷体" panose="02010609060101010101" pitchFamily="49" charset="-122"/>
                  <a:ea typeface="楷体" panose="02010609060101010101" pitchFamily="49" charset="-122"/>
                </a:endParaRPr>
              </a:p>
              <a:p>
                <a:pPr marL="342900" indent="-342900">
                  <a:buFont typeface="Wingdings" panose="05000000000000000000" pitchFamily="2" charset="2"/>
                  <a:buChar char="Ø"/>
                </a:pPr>
                <a:r>
                  <a:rPr lang="zh-CN" altLang="en-US" sz="2400" dirty="0" smtClean="0">
                    <a:latin typeface="楷体" panose="02010609060101010101" pitchFamily="49" charset="-122"/>
                    <a:ea typeface="楷体" panose="02010609060101010101" pitchFamily="49" charset="-122"/>
                  </a:rPr>
                  <a:t>因此</a:t>
                </a:r>
                <a:r>
                  <a:rPr lang="zh-CN" altLang="en-US" sz="2400" dirty="0">
                    <a:latin typeface="楷体" panose="02010609060101010101" pitchFamily="49" charset="-122"/>
                    <a:ea typeface="楷体" panose="02010609060101010101" pitchFamily="49" charset="-122"/>
                  </a:rPr>
                  <a:t>，对这两种情形，我们通常</a:t>
                </a:r>
                <a:r>
                  <a:rPr lang="zh-CN" altLang="en-US" sz="2400" dirty="0" smtClean="0">
                    <a:latin typeface="楷体" panose="02010609060101010101" pitchFamily="49" charset="-122"/>
                    <a:ea typeface="楷体" panose="02010609060101010101" pitchFamily="49" charset="-122"/>
                  </a:rPr>
                  <a:t>先将</a:t>
                </a:r>
                <a:r>
                  <a:rPr lang="zh-CN" altLang="en-US" sz="2400" dirty="0">
                    <a:latin typeface="楷体" panose="02010609060101010101" pitchFamily="49" charset="-122"/>
                    <a:ea typeface="楷体" panose="02010609060101010101" pitchFamily="49" charset="-122"/>
                  </a:rPr>
                  <a:t>各原始变量做标准化处理，然后从标准化变量的协方差矩阵出发求主成分。</a:t>
                </a:r>
                <a:r>
                  <a:rPr lang="zh-CN" altLang="en-US" sz="2400" dirty="0" smtClean="0">
                    <a:latin typeface="楷体" panose="02010609060101010101" pitchFamily="49" charset="-122"/>
                    <a:ea typeface="楷体" panose="02010609060101010101" pitchFamily="49" charset="-122"/>
                  </a:rPr>
                  <a:t>常用的</a:t>
                </a:r>
                <a:r>
                  <a:rPr lang="zh-CN" altLang="en-US" sz="2400" dirty="0">
                    <a:latin typeface="楷体" panose="02010609060101010101" pitchFamily="49" charset="-122"/>
                    <a:ea typeface="楷体" panose="02010609060101010101" pitchFamily="49" charset="-122"/>
                  </a:rPr>
                  <a:t>标准化变换为</a:t>
                </a:r>
                <a:r>
                  <a:rPr lang="zh-CN" altLang="en-US" sz="2400" dirty="0" smtClean="0">
                    <a:latin typeface="楷体" panose="02010609060101010101" pitchFamily="49" charset="-122"/>
                    <a:ea typeface="楷体" panose="02010609060101010101" pitchFamily="49" charset="-122"/>
                  </a:rPr>
                  <a:t>：</a:t>
                </a:r>
                <a:endParaRPr lang="en-US" altLang="zh-CN" sz="2400" dirty="0" smtClean="0">
                  <a:latin typeface="楷体" panose="02010609060101010101" pitchFamily="49" charset="-122"/>
                  <a:ea typeface="楷体" panose="02010609060101010101" pitchFamily="49" charset="-122"/>
                </a:endParaRPr>
              </a:p>
              <a:p>
                <a:pPr marL="342900" indent="-342900">
                  <a:buFont typeface="Wingdings" panose="05000000000000000000" pitchFamily="2" charset="2"/>
                  <a:buChar char="Ø"/>
                </a:pPr>
                <a:endParaRPr lang="en-US" altLang="zh-CN" sz="2400" dirty="0">
                  <a:latin typeface="楷体" panose="02010609060101010101" pitchFamily="49" charset="-122"/>
                  <a:ea typeface="楷体" panose="02010609060101010101" pitchFamily="49" charset="-122"/>
                </a:endParaRPr>
              </a:p>
              <a:p>
                <a:pPr marL="342900" indent="-342900">
                  <a:buFont typeface="Wingdings" panose="05000000000000000000" pitchFamily="2" charset="2"/>
                  <a:buChar char="Ø"/>
                </a:pPr>
                <a:r>
                  <a:rPr lang="zh-CN" altLang="en-US" sz="2400" dirty="0"/>
                  <a:t>其中 </a:t>
                </a:r>
                <a14:m>
                  <m:oMath xmlns:m="http://schemas.openxmlformats.org/officeDocument/2006/math">
                    <m:sSub>
                      <m:sSubPr>
                        <m:ctrlPr>
                          <a:rPr lang="en-US" altLang="zh-CN" sz="2400" i="1" dirty="0" smtClean="0">
                            <a:latin typeface="Cambria Math" panose="02040503050406030204" pitchFamily="18" charset="0"/>
                          </a:rPr>
                        </m:ctrlPr>
                      </m:sSubPr>
                      <m:e>
                        <m:r>
                          <a:rPr lang="en-US" altLang="zh-CN" sz="2400" i="1" dirty="0">
                            <a:latin typeface="Cambria Math" panose="02040503050406030204" pitchFamily="18" charset="0"/>
                          </a:rPr>
                          <m:t>µ</m:t>
                        </m:r>
                      </m:e>
                      <m:sub>
                        <m:r>
                          <a:rPr lang="en-US" altLang="zh-CN" sz="2400" i="1" dirty="0">
                            <a:latin typeface="Cambria Math" panose="02040503050406030204" pitchFamily="18" charset="0"/>
                          </a:rPr>
                          <m:t>𝑖</m:t>
                        </m:r>
                      </m:sub>
                    </m:sSub>
                    <m:r>
                      <a:rPr lang="en-US" altLang="zh-CN" sz="2400" i="1" dirty="0">
                        <a:latin typeface="Cambria Math" panose="02040503050406030204" pitchFamily="18" charset="0"/>
                      </a:rPr>
                      <m:t>=</m:t>
                    </m:r>
                    <m:r>
                      <a:rPr lang="en-US" altLang="zh-CN" sz="2400" i="1" dirty="0">
                        <a:latin typeface="Cambria Math" panose="02040503050406030204" pitchFamily="18" charset="0"/>
                      </a:rPr>
                      <m:t>𝐸</m:t>
                    </m:r>
                    <m:d>
                      <m:dPr>
                        <m:ctrlPr>
                          <a:rPr lang="en-US" altLang="zh-CN" sz="2400" i="1" dirty="0">
                            <a:latin typeface="Cambria Math" panose="02040503050406030204" pitchFamily="18" charset="0"/>
                          </a:rPr>
                        </m:ctrlPr>
                      </m:dPr>
                      <m:e>
                        <m:sSub>
                          <m:sSubPr>
                            <m:ctrlPr>
                              <a:rPr lang="en-US" altLang="zh-CN" sz="2400" i="1" dirty="0" smtClean="0">
                                <a:latin typeface="Cambria Math" panose="02040503050406030204" pitchFamily="18" charset="0"/>
                              </a:rPr>
                            </m:ctrlPr>
                          </m:sSubPr>
                          <m:e>
                            <m:r>
                              <a:rPr lang="en-US" altLang="zh-CN" sz="2400" i="1" dirty="0">
                                <a:latin typeface="Cambria Math" panose="02040503050406030204" pitchFamily="18" charset="0"/>
                              </a:rPr>
                              <m:t>𝑋</m:t>
                            </m:r>
                          </m:e>
                          <m:sub>
                            <m:r>
                              <a:rPr lang="en-US" altLang="zh-CN" sz="2400" i="1" dirty="0">
                                <a:latin typeface="Cambria Math" panose="02040503050406030204" pitchFamily="18" charset="0"/>
                              </a:rPr>
                              <m:t>𝑖</m:t>
                            </m:r>
                          </m:sub>
                        </m:sSub>
                      </m:e>
                    </m:d>
                    <m:r>
                      <a:rPr lang="en-US" altLang="zh-CN" sz="2400" i="1" dirty="0">
                        <a:latin typeface="Cambria Math" panose="02040503050406030204" pitchFamily="18" charset="0"/>
                      </a:rPr>
                      <m:t>, </m:t>
                    </m:r>
                    <m:sSub>
                      <m:sSubPr>
                        <m:ctrlPr>
                          <a:rPr lang="en-US" altLang="zh-CN" sz="2400" i="1" dirty="0" smtClean="0">
                            <a:latin typeface="Cambria Math" panose="02040503050406030204" pitchFamily="18" charset="0"/>
                          </a:rPr>
                        </m:ctrlPr>
                      </m:sSubPr>
                      <m:e>
                        <m:r>
                          <a:rPr lang="el-GR" altLang="zh-CN" sz="2400" i="1" dirty="0">
                            <a:latin typeface="Cambria Math" panose="02040503050406030204" pitchFamily="18" charset="0"/>
                          </a:rPr>
                          <m:t>𝜎</m:t>
                        </m:r>
                      </m:e>
                      <m:sub>
                        <m:r>
                          <a:rPr lang="en-US" altLang="zh-CN" sz="2400" i="1" dirty="0" smtClean="0">
                            <a:latin typeface="Cambria Math" panose="02040503050406030204" pitchFamily="18" charset="0"/>
                          </a:rPr>
                          <m:t>𝑖𝑖</m:t>
                        </m:r>
                      </m:sub>
                    </m:sSub>
                    <m:r>
                      <a:rPr lang="en-US" altLang="zh-CN" sz="2400" b="0" i="1" dirty="0" smtClean="0">
                        <a:latin typeface="Cambria Math" panose="02040503050406030204" pitchFamily="18" charset="0"/>
                      </a:rPr>
                      <m:t>=</m:t>
                    </m:r>
                    <m:r>
                      <m:rPr>
                        <m:sty m:val="p"/>
                      </m:rPr>
                      <a:rPr lang="en-US" altLang="zh-CN" sz="2400" i="1" dirty="0">
                        <a:latin typeface="Cambria Math" panose="02040503050406030204" pitchFamily="18" charset="0"/>
                      </a:rPr>
                      <m:t>var</m:t>
                    </m:r>
                    <m:d>
                      <m:dPr>
                        <m:ctrlPr>
                          <a:rPr lang="en-US" altLang="zh-CN" sz="2400" i="1" dirty="0">
                            <a:latin typeface="Cambria Math" panose="02040503050406030204" pitchFamily="18" charset="0"/>
                          </a:rPr>
                        </m:ctrlPr>
                      </m:dPr>
                      <m:e>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𝑋</m:t>
                            </m:r>
                          </m:e>
                          <m:sub>
                            <m:r>
                              <a:rPr lang="en-US" altLang="zh-CN" sz="2400" i="1" dirty="0">
                                <a:latin typeface="Cambria Math" panose="02040503050406030204" pitchFamily="18" charset="0"/>
                              </a:rPr>
                              <m:t>𝑖</m:t>
                            </m:r>
                          </m:sub>
                        </m:sSub>
                      </m:e>
                    </m:d>
                  </m:oMath>
                </a14:m>
                <a:r>
                  <a:rPr lang="zh-CN" altLang="en-US" sz="2400" dirty="0"/>
                  <a:t>。</a:t>
                </a:r>
                <a14:m>
                  <m:oMath xmlns:m="http://schemas.openxmlformats.org/officeDocument/2006/math">
                    <m:r>
                      <a:rPr lang="zh-CN" altLang="en-US" sz="2400" i="1" dirty="0" smtClean="0">
                        <a:latin typeface="Cambria Math" panose="02040503050406030204" pitchFamily="18" charset="0"/>
                      </a:rPr>
                      <m:t>此时</m:t>
                    </m:r>
                    <m:r>
                      <a:rPr lang="zh-CN" altLang="en-US" sz="2400" i="1" dirty="0" smtClean="0">
                        <a:latin typeface="Cambria Math" panose="02040503050406030204" pitchFamily="18" charset="0"/>
                      </a:rPr>
                      <m:t> </m:t>
                    </m:r>
                    <m:sSup>
                      <m:sSupPr>
                        <m:ctrlPr>
                          <a:rPr lang="en-US" altLang="zh-CN" sz="2400" i="1" dirty="0" smtClean="0">
                            <a:latin typeface="Cambria Math" panose="02040503050406030204" pitchFamily="18" charset="0"/>
                          </a:rPr>
                        </m:ctrlPr>
                      </m:sSupPr>
                      <m:e>
                        <m:r>
                          <a:rPr lang="en-US" altLang="zh-CN" sz="2400" i="1" dirty="0">
                            <a:latin typeface="Cambria Math" panose="02040503050406030204" pitchFamily="18" charset="0"/>
                          </a:rPr>
                          <m:t>𝑋</m:t>
                        </m:r>
                      </m:e>
                      <m:sup>
                        <m:r>
                          <a:rPr lang="en-US" altLang="zh-CN" sz="2400" i="1" dirty="0">
                            <a:latin typeface="Cambria Math" panose="02040503050406030204" pitchFamily="18" charset="0"/>
                          </a:rPr>
                          <m:t>∗</m:t>
                        </m:r>
                      </m:sup>
                    </m:sSup>
                    <m:r>
                      <a:rPr lang="en-US" altLang="zh-CN" sz="2400" i="1" dirty="0" smtClean="0">
                        <a:latin typeface="Cambria Math" panose="02040503050406030204" pitchFamily="18" charset="0"/>
                      </a:rPr>
                      <m:t> </m:t>
                    </m:r>
                    <m:r>
                      <a:rPr lang="en-US" altLang="zh-CN" sz="2400" i="1" dirty="0">
                        <a:latin typeface="Cambria Math" panose="02040503050406030204" pitchFamily="18" charset="0"/>
                      </a:rPr>
                      <m:t>= </m:t>
                    </m:r>
                    <m:sSup>
                      <m:sSupPr>
                        <m:ctrlPr>
                          <a:rPr lang="en-US" altLang="zh-CN" sz="2400" i="1" dirty="0" smtClean="0">
                            <a:latin typeface="Cambria Math" panose="02040503050406030204" pitchFamily="18" charset="0"/>
                          </a:rPr>
                        </m:ctrlPr>
                      </m:sSupPr>
                      <m:e>
                        <m:r>
                          <a:rPr lang="en-US" altLang="zh-CN" sz="2400" i="1" dirty="0">
                            <a:latin typeface="Cambria Math" panose="02040503050406030204" pitchFamily="18" charset="0"/>
                          </a:rPr>
                          <m:t>(</m:t>
                        </m:r>
                        <m:sSubSup>
                          <m:sSubSupPr>
                            <m:ctrlPr>
                              <a:rPr lang="en-US" altLang="zh-CN" sz="2400" i="1" dirty="0">
                                <a:latin typeface="Cambria Math" panose="02040503050406030204" pitchFamily="18" charset="0"/>
                              </a:rPr>
                            </m:ctrlPr>
                          </m:sSubSupPr>
                          <m:e>
                            <m:r>
                              <a:rPr lang="en-US" altLang="zh-CN" sz="2400" i="1" dirty="0">
                                <a:latin typeface="Cambria Math" panose="02040503050406030204" pitchFamily="18" charset="0"/>
                              </a:rPr>
                              <m:t>𝑋</m:t>
                            </m:r>
                          </m:e>
                          <m:sub>
                            <m:r>
                              <a:rPr lang="en-US" altLang="zh-CN" sz="2400" i="1" dirty="0">
                                <a:latin typeface="Cambria Math" panose="02040503050406030204" pitchFamily="18" charset="0"/>
                              </a:rPr>
                              <m:t>1</m:t>
                            </m:r>
                          </m:sub>
                          <m:sup>
                            <m:r>
                              <a:rPr lang="en-US" altLang="zh-CN" sz="2400" i="1" dirty="0">
                                <a:latin typeface="Cambria Math" panose="02040503050406030204" pitchFamily="18" charset="0"/>
                              </a:rPr>
                              <m:t>∗</m:t>
                            </m:r>
                          </m:sup>
                        </m:sSubSup>
                        <m:r>
                          <a:rPr lang="en-US" altLang="zh-CN" sz="2400" i="1" dirty="0">
                            <a:latin typeface="Cambria Math" panose="02040503050406030204" pitchFamily="18" charset="0"/>
                          </a:rPr>
                          <m:t> </m:t>
                        </m:r>
                        <m:r>
                          <a:rPr lang="en-US" altLang="zh-CN" sz="2400" i="1" dirty="0">
                            <a:latin typeface="Cambria Math" panose="02040503050406030204" pitchFamily="18" charset="0"/>
                          </a:rPr>
                          <m:t>, </m:t>
                        </m:r>
                        <m:sSubSup>
                          <m:sSubSupPr>
                            <m:ctrlPr>
                              <a:rPr lang="en-US" altLang="zh-CN" sz="2400" i="1" dirty="0">
                                <a:latin typeface="Cambria Math" panose="02040503050406030204" pitchFamily="18" charset="0"/>
                              </a:rPr>
                            </m:ctrlPr>
                          </m:sSubSupPr>
                          <m:e>
                            <m:r>
                              <a:rPr lang="en-US" altLang="zh-CN" sz="2400" i="1" dirty="0">
                                <a:latin typeface="Cambria Math" panose="02040503050406030204" pitchFamily="18" charset="0"/>
                              </a:rPr>
                              <m:t>𝑋</m:t>
                            </m:r>
                          </m:e>
                          <m:sub>
                            <m:r>
                              <a:rPr lang="en-US" altLang="zh-CN" sz="2400" i="1" dirty="0">
                                <a:latin typeface="Cambria Math" panose="02040503050406030204" pitchFamily="18" charset="0"/>
                              </a:rPr>
                              <m:t>2</m:t>
                            </m:r>
                          </m:sub>
                          <m:sup>
                            <m:r>
                              <a:rPr lang="en-US" altLang="zh-CN" sz="2400" i="1" dirty="0">
                                <a:latin typeface="Cambria Math" panose="02040503050406030204" pitchFamily="18" charset="0"/>
                              </a:rPr>
                              <m:t>∗</m:t>
                            </m:r>
                          </m:sup>
                        </m:sSubSup>
                        <m:r>
                          <a:rPr lang="en-US" altLang="zh-CN" sz="2400" i="1" dirty="0">
                            <a:latin typeface="Cambria Math" panose="02040503050406030204" pitchFamily="18" charset="0"/>
                          </a:rPr>
                          <m:t>, · · · , </m:t>
                        </m:r>
                        <m:sSubSup>
                          <m:sSubSupPr>
                            <m:ctrlPr>
                              <a:rPr lang="en-US" altLang="zh-CN" sz="2400" i="1" dirty="0">
                                <a:latin typeface="Cambria Math" panose="02040503050406030204" pitchFamily="18" charset="0"/>
                              </a:rPr>
                            </m:ctrlPr>
                          </m:sSubSupPr>
                          <m:e>
                            <m:r>
                              <a:rPr lang="en-US" altLang="zh-CN" sz="2400" i="1" dirty="0">
                                <a:latin typeface="Cambria Math" panose="02040503050406030204" pitchFamily="18" charset="0"/>
                              </a:rPr>
                              <m:t>𝑋</m:t>
                            </m:r>
                          </m:e>
                          <m:sub>
                            <m:r>
                              <a:rPr lang="en-US" altLang="zh-CN" sz="2400" i="1" dirty="0">
                                <a:latin typeface="Cambria Math" panose="02040503050406030204" pitchFamily="18" charset="0"/>
                              </a:rPr>
                              <m:t>𝑝</m:t>
                            </m:r>
                          </m:sub>
                          <m:sup>
                            <m:r>
                              <a:rPr lang="en-US" altLang="zh-CN" sz="2400" i="1" dirty="0">
                                <a:latin typeface="Cambria Math" panose="02040503050406030204" pitchFamily="18" charset="0"/>
                              </a:rPr>
                              <m:t>∗</m:t>
                            </m:r>
                          </m:sup>
                        </m:sSubSup>
                        <m:r>
                          <a:rPr lang="en-US" altLang="zh-CN" sz="2400" i="1" dirty="0">
                            <a:latin typeface="Cambria Math" panose="02040503050406030204" pitchFamily="18" charset="0"/>
                          </a:rPr>
                          <m:t> </m:t>
                        </m:r>
                        <m:r>
                          <a:rPr lang="en-US" altLang="zh-CN" sz="2400" i="1" dirty="0">
                            <a:latin typeface="Cambria Math" panose="02040503050406030204" pitchFamily="18" charset="0"/>
                          </a:rPr>
                          <m:t>)</m:t>
                        </m:r>
                      </m:e>
                      <m:sup>
                        <m:r>
                          <a:rPr lang="en-US" altLang="zh-CN" sz="2400" i="1" dirty="0">
                            <a:latin typeface="Cambria Math" panose="02040503050406030204" pitchFamily="18" charset="0"/>
                          </a:rPr>
                          <m:t>𝑇</m:t>
                        </m:r>
                      </m:sup>
                    </m:sSup>
                    <m:r>
                      <a:rPr lang="en-US" altLang="zh-CN" sz="2400" i="1" dirty="0">
                        <a:latin typeface="Cambria Math" panose="02040503050406030204" pitchFamily="18" charset="0"/>
                      </a:rPr>
                      <m:t> </m:t>
                    </m:r>
                  </m:oMath>
                </a14:m>
                <a:r>
                  <a:rPr lang="zh-CN" altLang="en-US" sz="2400" dirty="0"/>
                  <a:t>的协方差矩阵为原 始变量 </a:t>
                </a:r>
                <a14:m>
                  <m:oMath xmlns:m="http://schemas.openxmlformats.org/officeDocument/2006/math">
                    <m:r>
                      <a:rPr lang="en-US" altLang="zh-CN" sz="2400" i="1" dirty="0" smtClean="0">
                        <a:latin typeface="Cambria Math" panose="02040503050406030204" pitchFamily="18" charset="0"/>
                      </a:rPr>
                      <m:t>𝑋</m:t>
                    </m:r>
                    <m:r>
                      <a:rPr lang="en-US" altLang="zh-CN" sz="2400" b="0" i="1" dirty="0" smtClean="0">
                        <a:latin typeface="Cambria Math" panose="02040503050406030204" pitchFamily="18" charset="0"/>
                      </a:rPr>
                      <m:t>=</m:t>
                    </m:r>
                    <m:sSup>
                      <m:sSupPr>
                        <m:ctrlPr>
                          <a:rPr lang="en-US" altLang="zh-CN" sz="2400" b="0" i="1" dirty="0" smtClean="0">
                            <a:latin typeface="Cambria Math" panose="02040503050406030204" pitchFamily="18" charset="0"/>
                          </a:rPr>
                        </m:ctrlPr>
                      </m:sSupPr>
                      <m:e>
                        <m:r>
                          <a:rPr lang="en-US" altLang="zh-CN" sz="2400" i="1" dirty="0">
                            <a:latin typeface="Cambria Math" panose="02040503050406030204" pitchFamily="18" charset="0"/>
                          </a:rPr>
                          <m:t>(</m:t>
                        </m:r>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𝑋</m:t>
                            </m:r>
                          </m:e>
                          <m:sub>
                            <m:r>
                              <a:rPr lang="en-US" altLang="zh-CN" sz="2400" i="1" dirty="0">
                                <a:latin typeface="Cambria Math" panose="02040503050406030204" pitchFamily="18" charset="0"/>
                              </a:rPr>
                              <m:t>1</m:t>
                            </m:r>
                          </m:sub>
                        </m:sSub>
                        <m:r>
                          <a:rPr lang="en-US" altLang="zh-CN" sz="2400" i="1" dirty="0">
                            <a:latin typeface="Cambria Math" panose="02040503050406030204" pitchFamily="18" charset="0"/>
                          </a:rPr>
                          <m:t>, </m:t>
                        </m:r>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𝑋</m:t>
                            </m:r>
                          </m:e>
                          <m:sub>
                            <m:r>
                              <a:rPr lang="en-US" altLang="zh-CN" sz="2400" i="1" dirty="0">
                                <a:latin typeface="Cambria Math" panose="02040503050406030204" pitchFamily="18" charset="0"/>
                              </a:rPr>
                              <m:t>2</m:t>
                            </m:r>
                          </m:sub>
                        </m:sSub>
                        <m:r>
                          <a:rPr lang="en-US" altLang="zh-CN" sz="2400" i="1" dirty="0">
                            <a:latin typeface="Cambria Math" panose="02040503050406030204" pitchFamily="18" charset="0"/>
                          </a:rPr>
                          <m:t>, · · · , </m:t>
                        </m:r>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𝑋</m:t>
                            </m:r>
                          </m:e>
                          <m:sub>
                            <m:r>
                              <a:rPr lang="en-US" altLang="zh-CN" sz="2400" i="1" dirty="0">
                                <a:latin typeface="Cambria Math" panose="02040503050406030204" pitchFamily="18" charset="0"/>
                              </a:rPr>
                              <m:t>𝑝</m:t>
                            </m:r>
                          </m:sub>
                        </m:sSub>
                        <m:r>
                          <a:rPr lang="en-US" altLang="zh-CN" sz="2400" i="1" dirty="0">
                            <a:latin typeface="Cambria Math" panose="02040503050406030204" pitchFamily="18" charset="0"/>
                          </a:rPr>
                          <m:t>)</m:t>
                        </m:r>
                      </m:e>
                      <m:sup>
                        <m:r>
                          <a:rPr lang="en-US" altLang="zh-CN" sz="2400" i="1" dirty="0">
                            <a:latin typeface="Cambria Math" panose="02040503050406030204" pitchFamily="18" charset="0"/>
                          </a:rPr>
                          <m:t>𝑇</m:t>
                        </m:r>
                      </m:sup>
                    </m:sSup>
                    <m:r>
                      <a:rPr lang="en-US" altLang="zh-CN" sz="2400" i="1" dirty="0">
                        <a:latin typeface="Cambria Math" panose="02040503050406030204" pitchFamily="18" charset="0"/>
                      </a:rPr>
                      <m:t> </m:t>
                    </m:r>
                  </m:oMath>
                </a14:m>
                <a:r>
                  <a:rPr lang="zh-CN" altLang="en-US" sz="2400" dirty="0"/>
                  <a:t>的相关系数矩阵 </a:t>
                </a:r>
                <a14:m>
                  <m:oMath xmlns:m="http://schemas.openxmlformats.org/officeDocument/2006/math">
                    <m:r>
                      <a:rPr lang="el-GR" altLang="zh-CN" sz="2400" i="1" dirty="0" smtClean="0">
                        <a:latin typeface="Cambria Math" panose="02040503050406030204" pitchFamily="18" charset="0"/>
                      </a:rPr>
                      <m:t>𝜌</m:t>
                    </m:r>
                    <m:r>
                      <a:rPr lang="en-US" altLang="zh-CN" sz="2400" b="0" i="1" dirty="0" smtClean="0">
                        <a:latin typeface="Cambria Math" panose="02040503050406030204" pitchFamily="18" charset="0"/>
                      </a:rPr>
                      <m:t>=</m:t>
                    </m:r>
                    <m:sSub>
                      <m:sSubPr>
                        <m:ctrlPr>
                          <a:rPr lang="en-US" altLang="zh-CN" sz="2400" b="0" i="1" dirty="0" smtClean="0">
                            <a:latin typeface="Cambria Math" panose="02040503050406030204" pitchFamily="18" charset="0"/>
                          </a:rPr>
                        </m:ctrlPr>
                      </m:sSubPr>
                      <m:e>
                        <m:r>
                          <a:rPr lang="el-GR" altLang="zh-CN" sz="2400" i="1" dirty="0">
                            <a:latin typeface="Cambria Math" panose="02040503050406030204" pitchFamily="18" charset="0"/>
                          </a:rPr>
                          <m:t>(</m:t>
                        </m:r>
                        <m:sSub>
                          <m:sSubPr>
                            <m:ctrlPr>
                              <a:rPr lang="el-GR" altLang="zh-CN" sz="2400" i="1" dirty="0">
                                <a:latin typeface="Cambria Math" panose="02040503050406030204" pitchFamily="18" charset="0"/>
                              </a:rPr>
                            </m:ctrlPr>
                          </m:sSubPr>
                          <m:e>
                            <m:r>
                              <a:rPr lang="el-GR" altLang="zh-CN" sz="2400" i="1" dirty="0">
                                <a:latin typeface="Cambria Math" panose="02040503050406030204" pitchFamily="18" charset="0"/>
                              </a:rPr>
                              <m:t>𝜌</m:t>
                            </m:r>
                          </m:e>
                          <m:sub>
                            <m:r>
                              <a:rPr lang="en-US" altLang="zh-CN" sz="2400" i="1" dirty="0">
                                <a:latin typeface="Cambria Math" panose="02040503050406030204" pitchFamily="18" charset="0"/>
                              </a:rPr>
                              <m:t>𝑖𝑗</m:t>
                            </m:r>
                          </m:sub>
                        </m:sSub>
                        <m:r>
                          <a:rPr lang="en-US" altLang="zh-CN" sz="2400" i="1" dirty="0">
                            <a:latin typeface="Cambria Math" panose="02040503050406030204" pitchFamily="18" charset="0"/>
                          </a:rPr>
                          <m:t> )</m:t>
                        </m:r>
                      </m:e>
                      <m:sub>
                        <m:r>
                          <a:rPr lang="en-US" altLang="zh-CN" sz="2400" i="1" dirty="0">
                            <a:latin typeface="Cambria Math" panose="02040503050406030204" pitchFamily="18" charset="0"/>
                          </a:rPr>
                          <m:t>𝑝</m:t>
                        </m:r>
                        <m:r>
                          <a:rPr lang="en-US" altLang="zh-CN" sz="2400" i="1" dirty="0">
                            <a:latin typeface="Cambria Math" panose="02040503050406030204" pitchFamily="18" charset="0"/>
                          </a:rPr>
                          <m:t>×</m:t>
                        </m:r>
                        <m:r>
                          <a:rPr lang="en-US" altLang="zh-CN" sz="2400" i="1" dirty="0">
                            <a:latin typeface="Cambria Math" panose="02040503050406030204" pitchFamily="18" charset="0"/>
                          </a:rPr>
                          <m:t>𝑝</m:t>
                        </m:r>
                      </m:sub>
                    </m:sSub>
                  </m:oMath>
                </a14:m>
                <a:r>
                  <a:rPr lang="zh-CN" altLang="en-US" sz="2400" dirty="0" smtClean="0"/>
                  <a:t>，其中：</a:t>
                </a:r>
                <a:endParaRPr lang="en-US" altLang="zh-CN" sz="2400" dirty="0" smtClean="0"/>
              </a:p>
              <a:p>
                <a:endParaRPr lang="zh-CN" altLang="en-US" sz="2400" dirty="0">
                  <a:latin typeface="楷体" panose="02010609060101010101" pitchFamily="49" charset="-122"/>
                  <a:ea typeface="楷体" panose="02010609060101010101" pitchFamily="49" charset="-122"/>
                </a:endParaRPr>
              </a:p>
            </p:txBody>
          </p:sp>
        </mc:Choice>
        <mc:Fallback>
          <p:sp>
            <p:nvSpPr>
              <p:cNvPr id="2" name="矩形 1"/>
              <p:cNvSpPr>
                <a:spLocks noRot="1" noChangeAspect="1" noMove="1" noResize="1" noEditPoints="1" noAdjustHandles="1" noChangeArrowheads="1" noChangeShapeType="1" noTextEdit="1"/>
              </p:cNvSpPr>
              <p:nvPr/>
            </p:nvSpPr>
            <p:spPr>
              <a:xfrm>
                <a:off x="0" y="1515993"/>
                <a:ext cx="12131040" cy="4227311"/>
              </a:xfrm>
              <a:prstGeom prst="rect">
                <a:avLst/>
              </a:prstGeom>
              <a:blipFill rotWithShape="1">
                <a:blip r:embed="rId1"/>
                <a:stretch>
                  <a:fillRect t="-6" b="9"/>
                </a:stretch>
              </a:blipFill>
            </p:spPr>
            <p:txBody>
              <a:bodyPr/>
              <a:lstStyle/>
              <a:p>
                <a:r>
                  <a:rPr lang="zh-CN" altLang="en-US">
                    <a:noFill/>
                  </a:rPr>
                  <a:t> </a:t>
                </a:r>
              </a:p>
            </p:txBody>
          </p:sp>
        </mc:Fallback>
      </mc:AlternateContent>
      <p:pic>
        <p:nvPicPr>
          <p:cNvPr id="5" name="图片 4"/>
          <p:cNvPicPr>
            <a:picLocks noChangeAspect="1"/>
          </p:cNvPicPr>
          <p:nvPr/>
        </p:nvPicPr>
        <p:blipFill>
          <a:blip r:embed="rId2"/>
          <a:stretch>
            <a:fillRect/>
          </a:stretch>
        </p:blipFill>
        <p:spPr>
          <a:xfrm>
            <a:off x="6810962" y="3761729"/>
            <a:ext cx="3196638" cy="749556"/>
          </a:xfrm>
          <a:prstGeom prst="rect">
            <a:avLst/>
          </a:prstGeom>
        </p:spPr>
      </p:pic>
      <p:pic>
        <p:nvPicPr>
          <p:cNvPr id="6" name="图片 5"/>
          <p:cNvPicPr>
            <a:picLocks noChangeAspect="1"/>
          </p:cNvPicPr>
          <p:nvPr/>
        </p:nvPicPr>
        <p:blipFill>
          <a:blip r:embed="rId3"/>
          <a:stretch>
            <a:fillRect/>
          </a:stretch>
        </p:blipFill>
        <p:spPr>
          <a:xfrm>
            <a:off x="8409281" y="5113368"/>
            <a:ext cx="3583199" cy="1080833"/>
          </a:xfrm>
          <a:prstGeom prst="rect">
            <a:avLst/>
          </a:prstGeom>
        </p:spPr>
      </p:pic>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0"/>
            <a:ext cx="4470400" cy="6858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6388" name="组合 14"/>
          <p:cNvGrpSpPr/>
          <p:nvPr/>
        </p:nvGrpSpPr>
        <p:grpSpPr bwMode="auto">
          <a:xfrm>
            <a:off x="7385050" y="1954213"/>
            <a:ext cx="3789363" cy="723900"/>
            <a:chOff x="0" y="0"/>
            <a:chExt cx="3788681" cy="724147"/>
          </a:xfrm>
        </p:grpSpPr>
        <p:sp>
          <p:nvSpPr>
            <p:cNvPr id="16395" name="矩形 12"/>
            <p:cNvSpPr>
              <a:spLocks noChangeArrowheads="1"/>
            </p:cNvSpPr>
            <p:nvPr/>
          </p:nvSpPr>
          <p:spPr bwMode="auto">
            <a:xfrm>
              <a:off x="0" y="0"/>
              <a:ext cx="1092746" cy="61135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b="1">
                  <a:solidFill>
                    <a:srgbClr val="FFFFFF"/>
                  </a:solidFill>
                  <a:latin typeface="微软雅黑" panose="020B0503020204020204" pitchFamily="34" charset="-122"/>
                  <a:ea typeface="微软雅黑" panose="020B0503020204020204" pitchFamily="34" charset="-122"/>
                </a:rPr>
                <a:t> </a:t>
              </a:r>
              <a:r>
                <a:rPr lang="zh-CN" altLang="en-US" b="1">
                  <a:solidFill>
                    <a:srgbClr val="FFFFFF"/>
                  </a:solidFill>
                  <a:latin typeface="微软雅黑" panose="020B0503020204020204" pitchFamily="34" charset="-122"/>
                  <a:ea typeface="微软雅黑" panose="020B0503020204020204" pitchFamily="34" charset="-122"/>
                </a:rPr>
                <a:t>目录</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17421" name="文本框 13"/>
            <p:cNvSpPr txBox="1">
              <a:spLocks noChangeArrowheads="1"/>
            </p:cNvSpPr>
            <p:nvPr/>
          </p:nvSpPr>
          <p:spPr bwMode="auto">
            <a:xfrm>
              <a:off x="1107876" y="201681"/>
              <a:ext cx="2680805" cy="52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413" name="文本框 15"/>
          <p:cNvSpPr txBox="1">
            <a:spLocks noChangeArrowheads="1"/>
          </p:cNvSpPr>
          <p:nvPr/>
        </p:nvSpPr>
        <p:spPr bwMode="auto">
          <a:xfrm>
            <a:off x="7385050" y="3044518"/>
            <a:ext cx="357505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一</a:t>
            </a: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、简介</a:t>
            </a:r>
            <a:endParaRPr lang="en-US" altLang="zh-CN" sz="2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defRPr/>
            </a:pP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二、总体的主成分</a:t>
            </a:r>
            <a:endParaRPr lang="en-US" altLang="zh-CN" sz="2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defRPr/>
            </a:pP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三、样本主成分</a:t>
            </a:r>
            <a:endParaRPr lang="en-US" altLang="zh-CN" sz="2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defRPr/>
            </a:pP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四、非线性主成分分析</a:t>
            </a:r>
            <a:endParaRPr lang="en-US" altLang="zh-CN" sz="2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defRPr/>
            </a:pP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五、主成分分析实践</a:t>
            </a:r>
            <a:endParaRPr lang="en-US" altLang="zh-CN" sz="2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defRPr/>
            </a:pP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六、总结</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6394" name="直接连接符 22"/>
          <p:cNvCxnSpPr>
            <a:cxnSpLocks noChangeShapeType="1"/>
          </p:cNvCxnSpPr>
          <p:nvPr/>
        </p:nvCxnSpPr>
        <p:spPr bwMode="auto">
          <a:xfrm>
            <a:off x="7138312" y="2801938"/>
            <a:ext cx="3511550"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sp>
        <p:nvSpPr>
          <p:cNvPr id="19" name="圆角矩形 7"/>
          <p:cNvSpPr>
            <a:spLocks noChangeArrowheads="1"/>
          </p:cNvSpPr>
          <p:nvPr/>
        </p:nvSpPr>
        <p:spPr bwMode="auto">
          <a:xfrm rot="2700000">
            <a:off x="331788" y="2235200"/>
            <a:ext cx="1250950" cy="128587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 name="任意多边形 8"/>
          <p:cNvSpPr/>
          <p:nvPr/>
        </p:nvSpPr>
        <p:spPr bwMode="auto">
          <a:xfrm rot="2700000">
            <a:off x="-668338" y="4121150"/>
            <a:ext cx="1335088" cy="1335088"/>
          </a:xfrm>
          <a:custGeom>
            <a:avLst/>
            <a:gdLst>
              <a:gd name="T0" fmla="*/ 0 w 1335134"/>
              <a:gd name="T1" fmla="*/ 0 h 1335134"/>
              <a:gd name="T2" fmla="*/ 1058749 w 1335134"/>
              <a:gd name="T3" fmla="*/ 0 h 1335134"/>
              <a:gd name="T4" fmla="*/ 1334904 w 1335134"/>
              <a:gd name="T5" fmla="*/ 276155 h 1335134"/>
              <a:gd name="T6" fmla="*/ 1334904 w 1335134"/>
              <a:gd name="T7" fmla="*/ 1334904 h 1335134"/>
              <a:gd name="T8" fmla="*/ 0 w 1335134"/>
              <a:gd name="T9" fmla="*/ 0 h 1335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5134" h="1335134">
                <a:moveTo>
                  <a:pt x="0" y="0"/>
                </a:moveTo>
                <a:lnTo>
                  <a:pt x="1058929" y="0"/>
                </a:lnTo>
                <a:cubicBezTo>
                  <a:pt x="1211473" y="0"/>
                  <a:pt x="1335134" y="123661"/>
                  <a:pt x="1335134" y="276205"/>
                </a:cubicBezTo>
                <a:lnTo>
                  <a:pt x="1335134" y="133513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2" name="圆角矩形 14"/>
          <p:cNvSpPr>
            <a:spLocks noChangeArrowheads="1"/>
          </p:cNvSpPr>
          <p:nvPr/>
        </p:nvSpPr>
        <p:spPr bwMode="auto">
          <a:xfrm rot="2700000">
            <a:off x="4763294" y="2721769"/>
            <a:ext cx="627063" cy="6445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 name="圆角矩形 15"/>
          <p:cNvSpPr>
            <a:spLocks noChangeArrowheads="1"/>
          </p:cNvSpPr>
          <p:nvPr/>
        </p:nvSpPr>
        <p:spPr bwMode="auto">
          <a:xfrm rot="2700000">
            <a:off x="989807" y="3877469"/>
            <a:ext cx="503237" cy="517525"/>
          </a:xfrm>
          <a:prstGeom prst="roundRect">
            <a:avLst>
              <a:gd name="adj" fmla="val 16667"/>
            </a:avLst>
          </a:prstGeom>
          <a:solidFill>
            <a:srgbClr val="5E5874"/>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24" name="图片 1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33538" y="2036763"/>
            <a:ext cx="3103562"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44"/>
          <p:cNvSpPr/>
          <p:nvPr/>
        </p:nvSpPr>
        <p:spPr bwMode="auto">
          <a:xfrm>
            <a:off x="2046288" y="4291013"/>
            <a:ext cx="334962" cy="334962"/>
          </a:xfrm>
          <a:custGeom>
            <a:avLst/>
            <a:gdLst>
              <a:gd name="T0" fmla="*/ 0 w 175"/>
              <a:gd name="T1" fmla="*/ 2147483647 h 175"/>
              <a:gd name="T2" fmla="*/ 2147483647 w 175"/>
              <a:gd name="T3" fmla="*/ 2147483647 h 175"/>
              <a:gd name="T4" fmla="*/ 2147483647 w 175"/>
              <a:gd name="T5" fmla="*/ 2147483647 h 175"/>
              <a:gd name="T6" fmla="*/ 2147483647 w 175"/>
              <a:gd name="T7" fmla="*/ 0 h 175"/>
              <a:gd name="T8" fmla="*/ 0 w 175"/>
              <a:gd name="T9" fmla="*/ 2147483647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75">
                <a:moveTo>
                  <a:pt x="0" y="93"/>
                </a:moveTo>
                <a:lnTo>
                  <a:pt x="82" y="93"/>
                </a:lnTo>
                <a:lnTo>
                  <a:pt x="82" y="175"/>
                </a:lnTo>
                <a:lnTo>
                  <a:pt x="175" y="0"/>
                </a:lnTo>
                <a:lnTo>
                  <a:pt x="0" y="9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34405" y="825761"/>
            <a:ext cx="3892412" cy="584775"/>
          </a:xfrm>
          <a:prstGeom prst="rect">
            <a:avLst/>
          </a:prstGeom>
        </p:spPr>
        <p:txBody>
          <a:bodyPr wrap="none">
            <a:spAutoFit/>
          </a:bodyPr>
          <a:lstStyle/>
          <a:p>
            <a:r>
              <a:rPr lang="zh-CN" altLang="en-US" sz="3200" b="1" dirty="0" smtClean="0">
                <a:solidFill>
                  <a:schemeClr val="accent3"/>
                </a:solidFill>
                <a:latin typeface="楷体" panose="02010609060101010101" pitchFamily="49" charset="-122"/>
                <a:ea typeface="楷体" panose="02010609060101010101" pitchFamily="49" charset="-122"/>
              </a:rPr>
              <a:t>标准化变量的主成分</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2" name="矩形 1"/>
          <p:cNvSpPr/>
          <p:nvPr/>
        </p:nvSpPr>
        <p:spPr>
          <a:xfrm>
            <a:off x="0" y="1515993"/>
            <a:ext cx="12131040" cy="1200329"/>
          </a:xfrm>
          <a:prstGeom prst="rect">
            <a:avLst/>
          </a:prstGeom>
        </p:spPr>
        <p:txBody>
          <a:bodyPr wrap="square">
            <a:spAutoFit/>
          </a:bodyPr>
          <a:lstStyle/>
          <a:p>
            <a:pPr marL="342900" indent="-342900">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rPr>
              <a:t>因此我们只需要直接从相关系数</a:t>
            </a:r>
            <a:r>
              <a:rPr lang="zh-CN" altLang="en-US" sz="2400" dirty="0" smtClean="0">
                <a:latin typeface="楷体" panose="02010609060101010101" pitchFamily="49" charset="-122"/>
                <a:ea typeface="楷体" panose="02010609060101010101" pitchFamily="49" charset="-122"/>
              </a:rPr>
              <a:t>矩阵</a:t>
            </a:r>
            <a:r>
              <a:rPr lang="en-US" altLang="zh-CN" sz="2400" dirty="0" smtClean="0">
                <a:latin typeface="楷体" panose="02010609060101010101" pitchFamily="49" charset="-122"/>
                <a:ea typeface="楷体" panose="02010609060101010101" pitchFamily="49" charset="-122"/>
              </a:rPr>
              <a:t>ρ</a:t>
            </a:r>
            <a:r>
              <a:rPr lang="zh-CN" altLang="en-US" sz="2400" dirty="0" smtClean="0">
                <a:latin typeface="楷体" panose="02010609060101010101" pitchFamily="49" charset="-122"/>
                <a:ea typeface="楷体" panose="02010609060101010101" pitchFamily="49" charset="-122"/>
              </a:rPr>
              <a:t>出发</a:t>
            </a:r>
            <a:r>
              <a:rPr lang="zh-CN" altLang="en-US" sz="2400" dirty="0">
                <a:latin typeface="楷体" panose="02010609060101010101" pitchFamily="49" charset="-122"/>
                <a:ea typeface="楷体" panose="02010609060101010101" pitchFamily="49" charset="-122"/>
              </a:rPr>
              <a:t>求主成分，此时的主成分分析将均等</a:t>
            </a:r>
            <a:r>
              <a:rPr lang="zh-CN" altLang="en-US" sz="2400" dirty="0" smtClean="0">
                <a:latin typeface="楷体" panose="02010609060101010101" pitchFamily="49" charset="-122"/>
                <a:ea typeface="楷体" panose="02010609060101010101" pitchFamily="49" charset="-122"/>
              </a:rPr>
              <a:t>地对待</a:t>
            </a:r>
            <a:r>
              <a:rPr lang="zh-CN" altLang="en-US" sz="2400" dirty="0">
                <a:latin typeface="楷体" panose="02010609060101010101" pitchFamily="49" charset="-122"/>
                <a:ea typeface="楷体" panose="02010609060101010101" pitchFamily="49" charset="-122"/>
              </a:rPr>
              <a:t>每一个原始变量。从相关系数矩阵出发求的主成分与从协方差矩阵出发是</a:t>
            </a:r>
            <a:r>
              <a:rPr lang="zh-CN" altLang="en-US" sz="2400" dirty="0" smtClean="0">
                <a:latin typeface="楷体" panose="02010609060101010101" pitchFamily="49" charset="-122"/>
                <a:ea typeface="楷体" panose="02010609060101010101" pitchFamily="49" charset="-122"/>
              </a:rPr>
              <a:t>完全类似</a:t>
            </a:r>
            <a:r>
              <a:rPr lang="zh-CN" altLang="en-US" sz="2400" dirty="0">
                <a:latin typeface="楷体" panose="02010609060101010101" pitchFamily="49" charset="-122"/>
                <a:ea typeface="楷体" panose="02010609060101010101" pitchFamily="49" charset="-122"/>
              </a:rPr>
              <a:t>的，并且主成分的一些性质具有更简单的数学</a:t>
            </a:r>
            <a:r>
              <a:rPr lang="zh-CN" altLang="en-US" sz="2400" dirty="0" smtClean="0">
                <a:latin typeface="楷体" panose="02010609060101010101" pitchFamily="49" charset="-122"/>
                <a:ea typeface="楷体" panose="02010609060101010101" pitchFamily="49" charset="-122"/>
              </a:rPr>
              <a:t>形式。</a:t>
            </a:r>
            <a:endParaRPr lang="zh-CN" altLang="en-US" sz="2400" dirty="0">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1"/>
          <a:stretch>
            <a:fillRect/>
          </a:stretch>
        </p:blipFill>
        <p:spPr>
          <a:xfrm>
            <a:off x="407646" y="2716322"/>
            <a:ext cx="7641091" cy="3659244"/>
          </a:xfrm>
          <a:prstGeom prst="rect">
            <a:avLst/>
          </a:prstGeom>
        </p:spPr>
      </p:pic>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34405" y="825761"/>
            <a:ext cx="3892412" cy="584775"/>
          </a:xfrm>
          <a:prstGeom prst="rect">
            <a:avLst/>
          </a:prstGeom>
        </p:spPr>
        <p:txBody>
          <a:bodyPr wrap="none">
            <a:spAutoFit/>
          </a:bodyPr>
          <a:lstStyle/>
          <a:p>
            <a:r>
              <a:rPr lang="zh-CN" altLang="en-US" sz="3200" b="1" dirty="0" smtClean="0">
                <a:solidFill>
                  <a:schemeClr val="accent3"/>
                </a:solidFill>
                <a:latin typeface="楷体" panose="02010609060101010101" pitchFamily="49" charset="-122"/>
                <a:ea typeface="楷体" panose="02010609060101010101" pitchFamily="49" charset="-122"/>
              </a:rPr>
              <a:t>标准化变量的主成分</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rotWithShape="1">
          <a:blip r:embed="rId1"/>
          <a:srcRect l="3383" t="480" r="6321" b="35034"/>
          <a:stretch>
            <a:fillRect/>
          </a:stretch>
        </p:blipFill>
        <p:spPr>
          <a:xfrm>
            <a:off x="243840" y="1838960"/>
            <a:ext cx="6309360" cy="4220450"/>
          </a:xfrm>
          <a:prstGeom prst="rect">
            <a:avLst/>
          </a:prstGeom>
        </p:spPr>
      </p:pic>
      <p:pic>
        <p:nvPicPr>
          <p:cNvPr id="6" name="图片 5"/>
          <p:cNvPicPr>
            <a:picLocks noChangeAspect="1"/>
          </p:cNvPicPr>
          <p:nvPr/>
        </p:nvPicPr>
        <p:blipFill>
          <a:blip r:embed="rId2"/>
          <a:stretch>
            <a:fillRect/>
          </a:stretch>
        </p:blipFill>
        <p:spPr>
          <a:xfrm>
            <a:off x="5842503" y="1838960"/>
            <a:ext cx="6227577" cy="2411925"/>
          </a:xfrm>
          <a:prstGeom prst="rect">
            <a:avLst/>
          </a:prstGeom>
        </p:spPr>
      </p:pic>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34405" y="825761"/>
            <a:ext cx="3892412" cy="584775"/>
          </a:xfrm>
          <a:prstGeom prst="rect">
            <a:avLst/>
          </a:prstGeom>
        </p:spPr>
        <p:txBody>
          <a:bodyPr wrap="none">
            <a:spAutoFit/>
          </a:bodyPr>
          <a:lstStyle/>
          <a:p>
            <a:r>
              <a:rPr lang="zh-CN" altLang="en-US" sz="3200" b="1" dirty="0" smtClean="0">
                <a:solidFill>
                  <a:schemeClr val="accent3"/>
                </a:solidFill>
                <a:latin typeface="楷体" panose="02010609060101010101" pitchFamily="49" charset="-122"/>
                <a:ea typeface="楷体" panose="02010609060101010101" pitchFamily="49" charset="-122"/>
              </a:rPr>
              <a:t>标准化变量的主成分</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1"/>
          <a:stretch>
            <a:fillRect/>
          </a:stretch>
        </p:blipFill>
        <p:spPr>
          <a:xfrm>
            <a:off x="2381742" y="1410536"/>
            <a:ext cx="7615698" cy="5012865"/>
          </a:xfrm>
          <a:prstGeom prst="rect">
            <a:avLst/>
          </a:prstGeom>
        </p:spPr>
      </p:pic>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3</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170992" y="4040257"/>
            <a:ext cx="6622365" cy="1887696"/>
          </a:xfrm>
          <a:prstGeom prst="rect">
            <a:avLst/>
          </a:prstGeom>
          <a:noFill/>
        </p:spPr>
        <p:txBody>
          <a:bodyPr wrap="square" rtlCol="0">
            <a:spAutoFit/>
          </a:bodyPr>
          <a:lstStyle/>
          <a:p>
            <a:pPr algn="ctr">
              <a:lnSpc>
                <a:spcPts val="7000"/>
              </a:lnSpc>
            </a:pPr>
            <a:r>
              <a:rPr lang="zh-CN" altLang="en-US" sz="8000" b="1" dirty="0" smtClean="0">
                <a:solidFill>
                  <a:schemeClr val="accent3"/>
                </a:solidFill>
                <a:latin typeface="楷体" panose="02010609060101010101" pitchFamily="49" charset="-122"/>
                <a:ea typeface="楷体" panose="02010609060101010101" pitchFamily="49" charset="-122"/>
              </a:rPr>
              <a:t>样本主成分</a:t>
            </a:r>
            <a:endParaRPr lang="en-US" altLang="zh-CN" sz="8000" b="1" dirty="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4000" b="1" dirty="0" smtClean="0">
                <a:solidFill>
                  <a:schemeClr val="bg2">
                    <a:lumMod val="50000"/>
                  </a:schemeClr>
                </a:solidFill>
                <a:cs typeface="Times New Roman" panose="02020603050405020304" pitchFamily="18" charset="0"/>
              </a:rPr>
              <a:t>Sample principal component</a:t>
            </a:r>
            <a:endParaRPr lang="en-US" altLang="zh-CN"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srcRect t="2311" r="1748"/>
          <a:stretch>
            <a:fillRect/>
          </a:stretch>
        </p:blipFill>
        <p:spPr>
          <a:xfrm>
            <a:off x="806951" y="864248"/>
            <a:ext cx="7482559" cy="4956784"/>
          </a:xfrm>
          <a:prstGeom prst="rect">
            <a:avLst/>
          </a:prstGeom>
        </p:spPr>
      </p:pic>
      <p:pic>
        <p:nvPicPr>
          <p:cNvPr id="6" name="图片 5"/>
          <p:cNvPicPr>
            <a:picLocks noChangeAspect="1"/>
          </p:cNvPicPr>
          <p:nvPr/>
        </p:nvPicPr>
        <p:blipFill>
          <a:blip r:embed="rId2"/>
          <a:stretch>
            <a:fillRect/>
          </a:stretch>
        </p:blipFill>
        <p:spPr>
          <a:xfrm>
            <a:off x="908551" y="5821032"/>
            <a:ext cx="7616740" cy="671207"/>
          </a:xfrm>
          <a:prstGeom prst="rect">
            <a:avLst/>
          </a:prstGeom>
        </p:spPr>
      </p:pic>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srcRect r="4644" b="37346"/>
          <a:stretch>
            <a:fillRect/>
          </a:stretch>
        </p:blipFill>
        <p:spPr>
          <a:xfrm>
            <a:off x="137022" y="1061605"/>
            <a:ext cx="6832738" cy="3762610"/>
          </a:xfrm>
          <a:prstGeom prst="rect">
            <a:avLst/>
          </a:prstGeom>
        </p:spPr>
      </p:pic>
      <p:pic>
        <p:nvPicPr>
          <p:cNvPr id="3" name="图片 2"/>
          <p:cNvPicPr>
            <a:picLocks noChangeAspect="1"/>
          </p:cNvPicPr>
          <p:nvPr/>
        </p:nvPicPr>
        <p:blipFill>
          <a:blip r:embed="rId2"/>
          <a:stretch>
            <a:fillRect/>
          </a:stretch>
        </p:blipFill>
        <p:spPr>
          <a:xfrm>
            <a:off x="5998737" y="3652299"/>
            <a:ext cx="5986222" cy="2526711"/>
          </a:xfrm>
          <a:prstGeom prst="rect">
            <a:avLst/>
          </a:prstGeom>
        </p:spPr>
      </p:pic>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761231" y="1410904"/>
            <a:ext cx="8612089" cy="4258376"/>
          </a:xfrm>
          <a:prstGeom prst="rect">
            <a:avLst/>
          </a:prstGeom>
        </p:spPr>
      </p:pic>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4</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801382" y="3856861"/>
            <a:ext cx="8564880" cy="1887696"/>
          </a:xfrm>
          <a:prstGeom prst="rect">
            <a:avLst/>
          </a:prstGeom>
          <a:noFill/>
        </p:spPr>
        <p:txBody>
          <a:bodyPr wrap="square" rtlCol="0">
            <a:spAutoFit/>
          </a:bodyPr>
          <a:lstStyle/>
          <a:p>
            <a:pPr algn="ctr">
              <a:lnSpc>
                <a:spcPts val="7000"/>
              </a:lnSpc>
            </a:pPr>
            <a:r>
              <a:rPr lang="zh-CN" altLang="en-US" sz="8000" b="1" dirty="0" smtClean="0">
                <a:solidFill>
                  <a:schemeClr val="accent3"/>
                </a:solidFill>
                <a:latin typeface="楷体" panose="02010609060101010101" pitchFamily="49" charset="-122"/>
                <a:ea typeface="楷体" panose="02010609060101010101" pitchFamily="49" charset="-122"/>
              </a:rPr>
              <a:t>非线性主成分分析</a:t>
            </a:r>
            <a:endParaRPr lang="en-US" altLang="zh-CN" sz="8000" b="1" dirty="0" smtClean="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4000" b="1" dirty="0" smtClean="0">
                <a:solidFill>
                  <a:schemeClr val="bg2">
                    <a:lumMod val="50000"/>
                  </a:schemeClr>
                </a:solidFill>
                <a:cs typeface="Times New Roman" panose="02020603050405020304" pitchFamily="18" charset="0"/>
              </a:rPr>
              <a:t>Nonlinear principal component analysis</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0" y="2740491"/>
                <a:ext cx="12013323" cy="3631763"/>
              </a:xfrm>
              <a:prstGeom prst="rect">
                <a:avLst/>
              </a:prstGeom>
              <a:noFill/>
            </p:spPr>
            <p:txBody>
              <a:bodyPr wrap="square" rtlCol="0">
                <a:spAutoFit/>
              </a:bodyPr>
              <a:lstStyle/>
              <a:p>
                <a:pPr marL="457200" indent="-457200">
                  <a:lnSpc>
                    <a:spcPts val="4400"/>
                  </a:lnSpc>
                  <a:spcAft>
                    <a:spcPts val="1200"/>
                  </a:spcAft>
                  <a:buFont typeface="Wingdings" panose="05000000000000000000" pitchFamily="2" charset="2"/>
                  <a:buChar char="Ø"/>
                </a:pPr>
                <a:r>
                  <a:rPr lang="zh-CN" altLang="en-US" sz="2400" dirty="0" smtClean="0">
                    <a:latin typeface="楷体" panose="02010609060101010101" pitchFamily="49" charset="-122"/>
                    <a:ea typeface="楷体" panose="02010609060101010101" pitchFamily="49" charset="-122"/>
                  </a:rPr>
                  <a:t>核主成分分析（</a:t>
                </a:r>
                <a:r>
                  <a:rPr lang="en-US" altLang="zh-CN" sz="2400" dirty="0">
                    <a:latin typeface="Arial" panose="020B0604020202020204" pitchFamily="34" charset="0"/>
                    <a:ea typeface="楷体" panose="02010609060101010101" pitchFamily="49" charset="-122"/>
                    <a:cs typeface="Arial" panose="020B0604020202020204" pitchFamily="34" charset="0"/>
                  </a:rPr>
                  <a:t>Kernel Principal Component Analysis, KPCA</a:t>
                </a:r>
                <a:r>
                  <a:rPr lang="zh-CN" altLang="en-US" sz="2400" dirty="0">
                    <a:latin typeface="楷体" panose="02010609060101010101" pitchFamily="49" charset="-122"/>
                    <a:ea typeface="楷体" panose="02010609060101010101" pitchFamily="49" charset="-122"/>
                  </a:rPr>
                  <a:t>）是对传统</a:t>
                </a:r>
                <a:r>
                  <a:rPr lang="zh-CN" altLang="en-US" sz="2400" dirty="0" smtClean="0">
                    <a:latin typeface="楷体" panose="02010609060101010101" pitchFamily="49" charset="-122"/>
                    <a:ea typeface="楷体" panose="02010609060101010101" pitchFamily="49" charset="-122"/>
                  </a:rPr>
                  <a:t>主成分分析</a:t>
                </a:r>
                <a:r>
                  <a:rPr lang="zh-CN" altLang="en-US" sz="2400" dirty="0">
                    <a:latin typeface="楷体" panose="02010609060101010101" pitchFamily="49" charset="-122"/>
                    <a:ea typeface="楷体" panose="02010609060101010101" pitchFamily="49" charset="-122"/>
                  </a:rPr>
                  <a:t>（</a:t>
                </a:r>
                <a:r>
                  <a:rPr lang="en-US" altLang="zh-CN" sz="2400" dirty="0">
                    <a:latin typeface="Arial" panose="020B0604020202020204" pitchFamily="34" charset="0"/>
                    <a:ea typeface="楷体" panose="02010609060101010101" pitchFamily="49" charset="-122"/>
                    <a:cs typeface="Arial" panose="020B0604020202020204" pitchFamily="34" charset="0"/>
                  </a:rPr>
                  <a:t>PCA</a:t>
                </a:r>
                <a:r>
                  <a:rPr lang="zh-CN" altLang="en-US" sz="2400" dirty="0">
                    <a:latin typeface="楷体" panose="02010609060101010101" pitchFamily="49" charset="-122"/>
                    <a:ea typeface="楷体" panose="02010609060101010101" pitchFamily="49" charset="-122"/>
                  </a:rPr>
                  <a:t>）算法的非线性拓展。简单地说，通过将非线性不可分问题映射到维度更高 的特征空间，使其在新的特征空间上线性可分</a:t>
                </a:r>
                <a:r>
                  <a:rPr lang="zh-CN" altLang="en-US" sz="2400" dirty="0" smtClean="0">
                    <a:latin typeface="楷体" panose="02010609060101010101" pitchFamily="49" charset="-122"/>
                    <a:ea typeface="楷体" panose="02010609060101010101" pitchFamily="49" charset="-122"/>
                  </a:rPr>
                  <a:t>。</a:t>
                </a:r>
                <a:endParaRPr lang="en-US" altLang="zh-CN" sz="2400" dirty="0" smtClean="0">
                  <a:latin typeface="楷体" panose="02010609060101010101" pitchFamily="49" charset="-122"/>
                  <a:ea typeface="楷体" panose="02010609060101010101" pitchFamily="49" charset="-122"/>
                </a:endParaRPr>
              </a:p>
              <a:p>
                <a:pPr marL="457200" indent="-457200">
                  <a:lnSpc>
                    <a:spcPts val="4400"/>
                  </a:lnSpc>
                  <a:spcAft>
                    <a:spcPts val="1200"/>
                  </a:spcAft>
                  <a:buFont typeface="Wingdings" panose="05000000000000000000" pitchFamily="2" charset="2"/>
                  <a:buChar char="Ø"/>
                </a:pPr>
                <a:r>
                  <a:rPr lang="zh-CN" altLang="en-US" sz="2400" dirty="0" smtClean="0">
                    <a:latin typeface="楷体" panose="02010609060101010101" pitchFamily="49" charset="-122"/>
                    <a:ea typeface="楷体" panose="02010609060101010101" pitchFamily="49" charset="-122"/>
                  </a:rPr>
                  <a:t>设</a:t>
                </a:r>
                <a:r>
                  <a:rPr lang="zh-CN" altLang="en-US" sz="2400" dirty="0">
                    <a:latin typeface="楷体" panose="02010609060101010101" pitchFamily="49" charset="-122"/>
                    <a:ea typeface="楷体" panose="02010609060101010101" pitchFamily="49" charset="-122"/>
                  </a:rPr>
                  <a:t>样本数据矩阵</a:t>
                </a:r>
                <a14:m>
                  <m:oMath xmlns:m="http://schemas.openxmlformats.org/officeDocument/2006/math">
                    <m:r>
                      <a:rPr lang="en-US" altLang="zh-CN" sz="2400" i="1" dirty="0" smtClean="0">
                        <a:latin typeface="Cambria Math" panose="02040503050406030204" pitchFamily="18" charset="0"/>
                        <a:ea typeface="楷体" panose="02010609060101010101" pitchFamily="49" charset="-122"/>
                      </a:rPr>
                      <m:t>𝑋</m:t>
                    </m:r>
                    <m:r>
                      <a:rPr lang="en-US" altLang="zh-CN" sz="2400" b="0" i="1" dirty="0" smtClean="0">
                        <a:latin typeface="Cambria Math" panose="02040503050406030204" pitchFamily="18" charset="0"/>
                        <a:ea typeface="楷体" panose="02010609060101010101" pitchFamily="49" charset="-122"/>
                      </a:rPr>
                      <m:t>=</m:t>
                    </m:r>
                    <m:sSup>
                      <m:sSupPr>
                        <m:ctrlPr>
                          <a:rPr lang="en-US" altLang="zh-CN" sz="2400" b="0" i="1" dirty="0" smtClean="0">
                            <a:latin typeface="Cambria Math" panose="02040503050406030204" pitchFamily="18" charset="0"/>
                            <a:ea typeface="楷体" panose="02010609060101010101" pitchFamily="49" charset="-122"/>
                          </a:rPr>
                        </m:ctrlPr>
                      </m:sSupPr>
                      <m:e>
                        <m:r>
                          <a:rPr lang="en-US" altLang="zh-CN" sz="2400" i="1" dirty="0">
                            <a:latin typeface="Cambria Math" panose="02040503050406030204" pitchFamily="18" charset="0"/>
                            <a:ea typeface="楷体" panose="02010609060101010101" pitchFamily="49" charset="-122"/>
                          </a:rPr>
                          <m:t>(</m:t>
                        </m:r>
                        <m:sSub>
                          <m:sSubPr>
                            <m:ctrlPr>
                              <a:rPr lang="en-US" altLang="zh-CN" sz="2400" i="1" dirty="0" smtClean="0">
                                <a:latin typeface="Cambria Math" panose="02040503050406030204" pitchFamily="18" charset="0"/>
                                <a:ea typeface="楷体" panose="02010609060101010101" pitchFamily="49" charset="-122"/>
                              </a:rPr>
                            </m:ctrlPr>
                          </m:sSubPr>
                          <m:e>
                            <m:r>
                              <a:rPr lang="en-US" altLang="zh-CN" sz="2400" i="1" dirty="0">
                                <a:latin typeface="Cambria Math" panose="02040503050406030204" pitchFamily="18" charset="0"/>
                                <a:ea typeface="楷体" panose="02010609060101010101" pitchFamily="49" charset="-122"/>
                              </a:rPr>
                              <m:t>𝑋</m:t>
                            </m:r>
                          </m:e>
                          <m:sub>
                            <m:r>
                              <a:rPr lang="en-US" altLang="zh-CN" sz="2400" i="1" dirty="0">
                                <a:latin typeface="Cambria Math" panose="02040503050406030204" pitchFamily="18" charset="0"/>
                                <a:ea typeface="楷体" panose="02010609060101010101" pitchFamily="49" charset="-122"/>
                              </a:rPr>
                              <m:t>1</m:t>
                            </m:r>
                          </m:sub>
                        </m:sSub>
                        <m:r>
                          <a:rPr lang="en-US" altLang="zh-CN" sz="2400" i="1" dirty="0">
                            <a:latin typeface="Cambria Math" panose="02040503050406030204" pitchFamily="18" charset="0"/>
                            <a:ea typeface="楷体" panose="02010609060101010101" pitchFamily="49" charset="-122"/>
                          </a:rPr>
                          <m:t>, · · · , </m:t>
                        </m:r>
                        <m:sSub>
                          <m:sSubPr>
                            <m:ctrlPr>
                              <a:rPr lang="en-US" altLang="zh-CN" sz="2400" i="1" dirty="0" smtClean="0">
                                <a:latin typeface="Cambria Math" panose="02040503050406030204" pitchFamily="18" charset="0"/>
                                <a:ea typeface="楷体" panose="02010609060101010101" pitchFamily="49" charset="-122"/>
                              </a:rPr>
                            </m:ctrlPr>
                          </m:sSubPr>
                          <m:e>
                            <m:r>
                              <a:rPr lang="en-US" altLang="zh-CN" sz="2400" i="1" dirty="0">
                                <a:latin typeface="Cambria Math" panose="02040503050406030204" pitchFamily="18" charset="0"/>
                                <a:ea typeface="楷体" panose="02010609060101010101" pitchFamily="49" charset="-122"/>
                              </a:rPr>
                              <m:t>𝑋</m:t>
                            </m:r>
                          </m:e>
                          <m:sub>
                            <m:r>
                              <a:rPr lang="en-US" altLang="zh-CN" sz="2400" i="1" dirty="0">
                                <a:latin typeface="Cambria Math" panose="02040503050406030204" pitchFamily="18" charset="0"/>
                                <a:ea typeface="楷体" panose="02010609060101010101" pitchFamily="49" charset="-122"/>
                              </a:rPr>
                              <m:t>𝑛</m:t>
                            </m:r>
                          </m:sub>
                        </m:sSub>
                        <m:r>
                          <a:rPr lang="en-US" altLang="zh-CN" sz="2400" i="1" dirty="0">
                            <a:latin typeface="Cambria Math" panose="02040503050406030204" pitchFamily="18" charset="0"/>
                            <a:ea typeface="楷体" panose="02010609060101010101" pitchFamily="49" charset="-122"/>
                          </a:rPr>
                          <m:t>)</m:t>
                        </m:r>
                      </m:e>
                      <m:sup>
                        <m:r>
                          <a:rPr lang="en-US" altLang="zh-CN" sz="2400" i="1" dirty="0">
                            <a:latin typeface="Cambria Math" panose="02040503050406030204" pitchFamily="18" charset="0"/>
                            <a:ea typeface="楷体" panose="02010609060101010101" pitchFamily="49" charset="-122"/>
                          </a:rPr>
                          <m:t>𝑇</m:t>
                        </m:r>
                      </m:sup>
                    </m:sSup>
                    <m:r>
                      <a:rPr lang="zh-CN" altLang="en-US" sz="2400" i="1" dirty="0">
                        <a:latin typeface="Cambria Math" panose="02040503050406030204" pitchFamily="18" charset="0"/>
                        <a:ea typeface="楷体" panose="02010609060101010101" pitchFamily="49" charset="-122"/>
                      </a:rPr>
                      <m:t>，</m:t>
                    </m:r>
                  </m:oMath>
                </a14:m>
                <a:r>
                  <a:rPr lang="zh-CN" altLang="en-US" sz="2400" dirty="0" smtClean="0">
                    <a:latin typeface="楷体" panose="02010609060101010101" pitchFamily="49" charset="-122"/>
                    <a:ea typeface="楷体" panose="02010609060101010101" pitchFamily="49" charset="-122"/>
                  </a:rPr>
                  <a:t>其中</a:t>
                </a:r>
                <a:r>
                  <a:rPr lang="en-US" altLang="zh-CN" sz="2400" dirty="0" smtClean="0">
                    <a:latin typeface="楷体" panose="02010609060101010101" pitchFamily="49" charset="-122"/>
                    <a:ea typeface="楷体" panose="02010609060101010101" pitchFamily="49" charset="-122"/>
                  </a:rPr>
                  <a:t>p</a:t>
                </a:r>
                <a:r>
                  <a:rPr lang="zh-CN" altLang="en-US" sz="2400" dirty="0" smtClean="0">
                    <a:latin typeface="楷体" panose="02010609060101010101" pitchFamily="49" charset="-122"/>
                    <a:ea typeface="楷体" panose="02010609060101010101" pitchFamily="49" charset="-122"/>
                  </a:rPr>
                  <a:t>表示</a:t>
                </a:r>
                <a:r>
                  <a:rPr lang="zh-CN" altLang="en-US" sz="2400" dirty="0">
                    <a:latin typeface="楷体" panose="02010609060101010101" pitchFamily="49" charset="-122"/>
                    <a:ea typeface="楷体" panose="02010609060101010101" pitchFamily="49" charset="-122"/>
                  </a:rPr>
                  <a:t>特征维数，</a:t>
                </a:r>
                <a:r>
                  <a:rPr lang="en-US" altLang="zh-CN" sz="2400" dirty="0" smtClean="0">
                    <a:latin typeface="楷体" panose="02010609060101010101" pitchFamily="49" charset="-122"/>
                    <a:ea typeface="楷体" panose="02010609060101010101" pitchFamily="49" charset="-122"/>
                  </a:rPr>
                  <a:t>n</a:t>
                </a:r>
                <a:r>
                  <a:rPr lang="zh-CN" altLang="en-US" sz="2400" dirty="0" smtClean="0">
                    <a:latin typeface="楷体" panose="02010609060101010101" pitchFamily="49" charset="-122"/>
                    <a:ea typeface="楷体" panose="02010609060101010101" pitchFamily="49" charset="-122"/>
                  </a:rPr>
                  <a:t>表示</a:t>
                </a:r>
                <a:r>
                  <a:rPr lang="zh-CN" altLang="en-US" sz="2400" dirty="0">
                    <a:latin typeface="楷体" panose="02010609060101010101" pitchFamily="49" charset="-122"/>
                    <a:ea typeface="楷体" panose="02010609060101010101" pitchFamily="49" charset="-122"/>
                  </a:rPr>
                  <a:t>样本数。</a:t>
                </a:r>
                <a14:m>
                  <m:oMath xmlns:m="http://schemas.openxmlformats.org/officeDocument/2006/math">
                    <m:r>
                      <a:rPr lang="en-US" altLang="zh-CN" sz="2400" i="1" dirty="0" smtClean="0">
                        <a:latin typeface="Cambria Math" panose="02040503050406030204" pitchFamily="18" charset="0"/>
                        <a:ea typeface="楷体" panose="02010609060101010101" pitchFamily="49" charset="-122"/>
                      </a:rPr>
                      <m:t>𝑋</m:t>
                    </m:r>
                    <m:r>
                      <a:rPr lang="en-US" altLang="zh-CN" sz="2400" i="1" dirty="0" smtClean="0">
                        <a:latin typeface="Cambria Math" panose="02040503050406030204" pitchFamily="18" charset="0"/>
                        <a:ea typeface="楷体" panose="02010609060101010101" pitchFamily="49" charset="-122"/>
                      </a:rPr>
                      <m:t> ∈ </m:t>
                    </m:r>
                    <m:sSup>
                      <m:sSupPr>
                        <m:ctrlPr>
                          <a:rPr lang="en-US" altLang="zh-CN" sz="2400" i="1" dirty="0" smtClean="0">
                            <a:latin typeface="Cambria Math" panose="02040503050406030204" pitchFamily="18" charset="0"/>
                            <a:ea typeface="楷体" panose="02010609060101010101" pitchFamily="49" charset="-122"/>
                          </a:rPr>
                        </m:ctrlPr>
                      </m:sSupPr>
                      <m:e>
                        <m:r>
                          <a:rPr lang="en-US" altLang="zh-CN" sz="2400" i="1" dirty="0" smtClean="0">
                            <a:latin typeface="Cambria Math" panose="02040503050406030204" pitchFamily="18" charset="0"/>
                            <a:ea typeface="Cambria Math" panose="02040503050406030204" pitchFamily="18" charset="0"/>
                          </a:rPr>
                          <m:t>ℛ</m:t>
                        </m:r>
                      </m:e>
                      <m:sup>
                        <m:r>
                          <a:rPr lang="en-US" altLang="zh-CN" sz="2400" i="1" dirty="0">
                            <a:latin typeface="Cambria Math" panose="02040503050406030204" pitchFamily="18" charset="0"/>
                            <a:ea typeface="楷体" panose="02010609060101010101" pitchFamily="49" charset="-122"/>
                          </a:rPr>
                          <m:t>𝑝</m:t>
                        </m:r>
                      </m:sup>
                    </m:sSup>
                  </m:oMath>
                </a14:m>
                <a:r>
                  <a:rPr lang="zh-CN" altLang="en-US" sz="2400" dirty="0" smtClean="0">
                    <a:latin typeface="楷体" panose="02010609060101010101" pitchFamily="49" charset="-122"/>
                    <a:ea typeface="楷体" panose="02010609060101010101" pitchFamily="49" charset="-122"/>
                  </a:rPr>
                  <a:t>为取自</a:t>
                </a:r>
                <a:r>
                  <a:rPr lang="en-US" altLang="zh-CN" sz="2400" dirty="0">
                    <a:latin typeface="楷体" panose="02010609060101010101" pitchFamily="49" charset="-122"/>
                    <a:ea typeface="楷体" panose="02010609060101010101" pitchFamily="49" charset="-122"/>
                  </a:rPr>
                  <a:t>X</a:t>
                </a:r>
                <a:r>
                  <a:rPr lang="zh-CN" altLang="en-US" sz="2400" dirty="0" smtClean="0">
                    <a:latin typeface="楷体" panose="02010609060101010101" pitchFamily="49" charset="-122"/>
                    <a:ea typeface="楷体" panose="02010609060101010101" pitchFamily="49" charset="-122"/>
                  </a:rPr>
                  <a:t>的</a:t>
                </a:r>
                <a:r>
                  <a:rPr lang="zh-CN" altLang="en-US" sz="2400" dirty="0">
                    <a:latin typeface="楷体" panose="02010609060101010101" pitchFamily="49" charset="-122"/>
                    <a:ea typeface="楷体" panose="02010609060101010101" pitchFamily="49" charset="-122"/>
                  </a:rPr>
                  <a:t>一个</a:t>
                </a:r>
                <a:r>
                  <a:rPr lang="zh-CN" altLang="en-US" sz="2400" dirty="0" smtClean="0">
                    <a:latin typeface="楷体" panose="02010609060101010101" pitchFamily="49" charset="-122"/>
                    <a:ea typeface="楷体" panose="02010609060101010101" pitchFamily="49" charset="-122"/>
                  </a:rPr>
                  <a:t>简单随机样本</a:t>
                </a:r>
                <a:r>
                  <a:rPr lang="zh-CN" altLang="en-US" sz="2400" dirty="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为了</a:t>
                </a:r>
                <a:r>
                  <a:rPr lang="zh-CN" altLang="en-US" sz="2400" dirty="0">
                    <a:latin typeface="楷体" panose="02010609060101010101" pitchFamily="49" charset="-122"/>
                    <a:ea typeface="楷体" panose="02010609060101010101" pitchFamily="49" charset="-122"/>
                  </a:rPr>
                  <a:t>将其映射到维度更高</a:t>
                </a:r>
                <a:r>
                  <a:rPr lang="zh-CN" altLang="en-US" sz="2400" dirty="0" smtClean="0">
                    <a:latin typeface="楷体" panose="02010609060101010101" pitchFamily="49" charset="-122"/>
                    <a:ea typeface="楷体" panose="02010609060101010101" pitchFamily="49" charset="-122"/>
                  </a:rPr>
                  <a:t>的</a:t>
                </a:r>
                <a:r>
                  <a:rPr lang="en-US" altLang="zh-CN" sz="2400" dirty="0" smtClean="0">
                    <a:latin typeface="楷体" panose="02010609060101010101" pitchFamily="49" charset="-122"/>
                    <a:ea typeface="楷体" panose="02010609060101010101" pitchFamily="49" charset="-122"/>
                  </a:rPr>
                  <a:t>k</a:t>
                </a:r>
                <a:r>
                  <a:rPr lang="zh-CN" altLang="en-US" sz="2400" dirty="0" smtClean="0">
                    <a:latin typeface="楷体" panose="02010609060101010101" pitchFamily="49" charset="-122"/>
                    <a:ea typeface="楷体" panose="02010609060101010101" pitchFamily="49" charset="-122"/>
                  </a:rPr>
                  <a:t>维</a:t>
                </a:r>
                <a:r>
                  <a:rPr lang="zh-CN" altLang="en-US" sz="2400" dirty="0">
                    <a:latin typeface="楷体" panose="02010609060101010101" pitchFamily="49" charset="-122"/>
                    <a:ea typeface="楷体" panose="02010609060101010101" pitchFamily="49" charset="-122"/>
                  </a:rPr>
                  <a:t>子空间，定义如下非线性映射</a:t>
                </a:r>
                <a:r>
                  <a:rPr lang="zh-CN" altLang="en-US" sz="2400" dirty="0" smtClean="0">
                    <a:latin typeface="楷体" panose="02010609060101010101" pitchFamily="49" charset="-122"/>
                    <a:ea typeface="楷体" panose="02010609060101010101" pitchFamily="49" charset="-122"/>
                  </a:rPr>
                  <a:t>函数</a:t>
                </a:r>
                <a:r>
                  <a:rPr lang="en-US" altLang="zh-CN" sz="2400" dirty="0" smtClean="0">
                    <a:latin typeface="楷体" panose="02010609060101010101" pitchFamily="49" charset="-122"/>
                    <a:ea typeface="楷体" panose="02010609060101010101" pitchFamily="49" charset="-122"/>
                  </a:rPr>
                  <a:t>ϕ:</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0" y="2740491"/>
                <a:ext cx="12013323" cy="3631763"/>
              </a:xfrm>
              <a:prstGeom prst="rect">
                <a:avLst/>
              </a:prstGeom>
              <a:blipFill rotWithShape="1">
                <a:blip r:embed="rId1"/>
                <a:stretch>
                  <a:fillRect t="-13" r="3" b="1"/>
                </a:stretch>
              </a:blipFill>
            </p:spPr>
            <p:txBody>
              <a:bodyPr/>
              <a:lstStyle/>
              <a:p>
                <a:r>
                  <a:rPr lang="zh-CN" altLang="en-US">
                    <a:noFill/>
                  </a:rPr>
                  <a:t> </a:t>
                </a:r>
              </a:p>
            </p:txBody>
          </p:sp>
        </mc:Fallback>
      </mc:AlternateContent>
      <p:sp>
        <p:nvSpPr>
          <p:cNvPr id="3" name="矩形 2"/>
          <p:cNvSpPr/>
          <p:nvPr/>
        </p:nvSpPr>
        <p:spPr>
          <a:xfrm>
            <a:off x="4700876" y="2166302"/>
            <a:ext cx="2656496" cy="584775"/>
          </a:xfrm>
          <a:prstGeom prst="rect">
            <a:avLst/>
          </a:prstGeom>
        </p:spPr>
        <p:txBody>
          <a:bodyPr wrap="none">
            <a:spAutoFit/>
          </a:bodyPr>
          <a:lstStyle/>
          <a:p>
            <a:r>
              <a:rPr lang="zh-CN" altLang="en-US" sz="3200" b="1" dirty="0" smtClean="0">
                <a:solidFill>
                  <a:schemeClr val="accent3"/>
                </a:solidFill>
                <a:latin typeface="楷体" panose="02010609060101010101" pitchFamily="49" charset="-122"/>
                <a:ea typeface="楷体" panose="02010609060101010101" pitchFamily="49" charset="-122"/>
              </a:rPr>
              <a:t>核主成分分析</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8" name="Rectangle 4"/>
          <p:cNvSpPr>
            <a:spLocks noChangeArrowheads="1"/>
          </p:cNvSpPr>
          <p:nvPr/>
        </p:nvSpPr>
        <p:spPr bwMode="auto">
          <a:xfrm>
            <a:off x="3497178" y="4069060"/>
            <a:ext cx="15345268" cy="4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 name="文本框 3"/>
          <p:cNvSpPr txBox="1"/>
          <p:nvPr/>
        </p:nvSpPr>
        <p:spPr>
          <a:xfrm>
            <a:off x="-1" y="1014809"/>
            <a:ext cx="12013323" cy="1200329"/>
          </a:xfrm>
          <a:prstGeom prst="rect">
            <a:avLst/>
          </a:prstGeom>
          <a:noFill/>
        </p:spPr>
        <p:txBody>
          <a:bodyPr wrap="square" rtlCol="0" anchor="t">
            <a:spAutoFit/>
          </a:bodyPr>
          <a:lstStyle/>
          <a:p>
            <a:r>
              <a:rPr lang="zh-CN" altLang="en-US" sz="2400" dirty="0">
                <a:latin typeface="楷体" panose="02010609060101010101" pitchFamily="49" charset="-122"/>
                <a:ea typeface="楷体" panose="02010609060101010101" pitchFamily="49" charset="-122"/>
                <a:sym typeface="+mn-ea"/>
              </a:rPr>
              <a:t>传统主成分分析一般适应于线性降维，其对于非线性数据往往不能达到较好</a:t>
            </a:r>
            <a:r>
              <a:rPr lang="zh-CN" altLang="en-US" sz="2400" dirty="0" smtClean="0">
                <a:latin typeface="楷体" panose="02010609060101010101" pitchFamily="49" charset="-122"/>
                <a:ea typeface="楷体" panose="02010609060101010101" pitchFamily="49" charset="-122"/>
                <a:sym typeface="+mn-ea"/>
              </a:rPr>
              <a:t>的效果</a:t>
            </a:r>
            <a:r>
              <a:rPr lang="zh-CN" altLang="en-US" sz="2400" dirty="0">
                <a:latin typeface="楷体" panose="02010609060101010101" pitchFamily="49" charset="-122"/>
                <a:ea typeface="楷体" panose="02010609060101010101" pitchFamily="49" charset="-122"/>
                <a:sym typeface="+mn-ea"/>
              </a:rPr>
              <a:t>，例如，不同人之间的人脸图像存在非线性关系，用传统的线性主成分分析</a:t>
            </a:r>
            <a:r>
              <a:rPr lang="zh-CN" altLang="en-US" sz="2400" dirty="0" smtClean="0">
                <a:latin typeface="楷体" panose="02010609060101010101" pitchFamily="49" charset="-122"/>
                <a:ea typeface="楷体" panose="02010609060101010101" pitchFamily="49" charset="-122"/>
                <a:sym typeface="+mn-ea"/>
              </a:rPr>
              <a:t>结果不尽人意。下面</a:t>
            </a:r>
            <a:r>
              <a:rPr lang="zh-CN" altLang="en-US" sz="2400" dirty="0">
                <a:latin typeface="楷体" panose="02010609060101010101" pitchFamily="49" charset="-122"/>
                <a:ea typeface="楷体" panose="02010609060101010101" pitchFamily="49" charset="-122"/>
                <a:sym typeface="+mn-ea"/>
              </a:rPr>
              <a:t>介绍几种非线性主成分分析算法。</a:t>
            </a:r>
            <a:endParaRPr lang="zh-CN" altLang="en-US" sz="2400" dirty="0">
              <a:latin typeface="楷体" panose="02010609060101010101" pitchFamily="49" charset="-122"/>
              <a:ea typeface="楷体" panose="02010609060101010101" pitchFamily="49" charset="-122"/>
              <a:sym typeface="+mn-ea"/>
            </a:endParaRPr>
          </a:p>
        </p:txBody>
      </p:sp>
      <p:pic>
        <p:nvPicPr>
          <p:cNvPr id="5" name="图片 4"/>
          <p:cNvPicPr>
            <a:picLocks noChangeAspect="1"/>
          </p:cNvPicPr>
          <p:nvPr/>
        </p:nvPicPr>
        <p:blipFill>
          <a:blip r:embed="rId2"/>
          <a:stretch>
            <a:fillRect/>
          </a:stretch>
        </p:blipFill>
        <p:spPr>
          <a:xfrm>
            <a:off x="2229291" y="5697059"/>
            <a:ext cx="3078433" cy="675195"/>
          </a:xfrm>
          <a:prstGeom prst="rect">
            <a:avLst/>
          </a:prstGeom>
        </p:spPr>
      </p:pic>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257015"/>
            <a:ext cx="12192001" cy="2824491"/>
          </a:xfrm>
          <a:prstGeom prst="rect">
            <a:avLst/>
          </a:prstGeom>
          <a:noFill/>
        </p:spPr>
        <p:txBody>
          <a:bodyPr wrap="square" rtlCol="0">
            <a:spAutoFit/>
          </a:bodyPr>
          <a:lstStyle/>
          <a:p>
            <a:pPr marL="457200" indent="-457200">
              <a:lnSpc>
                <a:spcPts val="4400"/>
              </a:lnSpc>
              <a:spcAft>
                <a:spcPts val="1200"/>
              </a:spcAft>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rPr>
              <a:t>换句话说，利用 </a:t>
            </a:r>
            <a:r>
              <a:rPr lang="en-US" altLang="zh-CN" sz="2400" dirty="0" smtClean="0">
                <a:latin typeface="楷体" panose="02010609060101010101" pitchFamily="49" charset="-122"/>
                <a:ea typeface="楷体" panose="02010609060101010101" pitchFamily="49" charset="-122"/>
              </a:rPr>
              <a:t>KPCA</a:t>
            </a:r>
            <a:r>
              <a:rPr lang="zh-CN" altLang="en-US" sz="2400" dirty="0" smtClean="0">
                <a:latin typeface="楷体" panose="02010609060101010101" pitchFamily="49" charset="-122"/>
                <a:ea typeface="楷体" panose="02010609060101010101" pitchFamily="49" charset="-122"/>
              </a:rPr>
              <a:t>可以</a:t>
            </a:r>
            <a:r>
              <a:rPr lang="zh-CN" altLang="en-US" sz="2400" dirty="0">
                <a:latin typeface="楷体" panose="02010609060101010101" pitchFamily="49" charset="-122"/>
                <a:ea typeface="楷体" panose="02010609060101010101" pitchFamily="49" charset="-122"/>
              </a:rPr>
              <a:t>通过非线性变换将数据映射到一个高维空间，</a:t>
            </a:r>
            <a:r>
              <a:rPr lang="zh-CN" altLang="en-US" sz="2400" dirty="0" smtClean="0">
                <a:latin typeface="楷体" panose="02010609060101010101" pitchFamily="49" charset="-122"/>
                <a:ea typeface="楷体" panose="02010609060101010101" pitchFamily="49" charset="-122"/>
              </a:rPr>
              <a:t>然后</a:t>
            </a:r>
            <a:r>
              <a:rPr lang="zh-CN" altLang="en-US" sz="2400" dirty="0">
                <a:latin typeface="楷体" panose="02010609060101010101" pitchFamily="49" charset="-122"/>
                <a:ea typeface="楷体" panose="02010609060101010101" pitchFamily="49" charset="-122"/>
              </a:rPr>
              <a:t>在此高维空间中使用</a:t>
            </a:r>
            <a:r>
              <a:rPr lang="zh-CN" altLang="en-US" sz="2400" dirty="0" smtClean="0">
                <a:latin typeface="楷体" panose="02010609060101010101" pitchFamily="49" charset="-122"/>
                <a:ea typeface="楷体" panose="02010609060101010101" pitchFamily="49" charset="-122"/>
              </a:rPr>
              <a:t>标准</a:t>
            </a:r>
            <a:r>
              <a:rPr lang="en-US" altLang="zh-CN" sz="2400" dirty="0" smtClean="0">
                <a:latin typeface="楷体" panose="02010609060101010101" pitchFamily="49" charset="-122"/>
                <a:ea typeface="楷体" panose="02010609060101010101" pitchFamily="49" charset="-122"/>
              </a:rPr>
              <a:t>PCA</a:t>
            </a:r>
            <a:r>
              <a:rPr lang="zh-CN" altLang="en-US" sz="2400" dirty="0" smtClean="0">
                <a:latin typeface="楷体" panose="02010609060101010101" pitchFamily="49" charset="-122"/>
                <a:ea typeface="楷体" panose="02010609060101010101" pitchFamily="49" charset="-122"/>
              </a:rPr>
              <a:t>将</a:t>
            </a:r>
            <a:r>
              <a:rPr lang="zh-CN" altLang="en-US" sz="2400" dirty="0">
                <a:latin typeface="楷体" panose="02010609060101010101" pitchFamily="49" charset="-122"/>
                <a:ea typeface="楷体" panose="02010609060101010101" pitchFamily="49" charset="-122"/>
              </a:rPr>
              <a:t>其映射到另外一个低维空间中，并通过线性</a:t>
            </a:r>
            <a:r>
              <a:rPr lang="zh-CN" altLang="en-US" sz="2400" dirty="0" smtClean="0">
                <a:latin typeface="楷体" panose="02010609060101010101" pitchFamily="49" charset="-122"/>
                <a:ea typeface="楷体" panose="02010609060101010101" pitchFamily="49" charset="-122"/>
              </a:rPr>
              <a:t>分类器</a:t>
            </a:r>
            <a:r>
              <a:rPr lang="zh-CN" altLang="en-US" sz="2400" dirty="0">
                <a:latin typeface="楷体" panose="02010609060101010101" pitchFamily="49" charset="-122"/>
                <a:ea typeface="楷体" panose="02010609060101010101" pitchFamily="49" charset="-122"/>
              </a:rPr>
              <a:t>进行划分。但是，由于协方差矩阵每个元素都是向量的内积，因此映射到高</a:t>
            </a:r>
            <a:r>
              <a:rPr lang="zh-CN" altLang="en-US" sz="2400" dirty="0" smtClean="0">
                <a:latin typeface="楷体" panose="02010609060101010101" pitchFamily="49" charset="-122"/>
                <a:ea typeface="楷体" panose="02010609060101010101" pitchFamily="49" charset="-122"/>
              </a:rPr>
              <a:t>维度</a:t>
            </a:r>
            <a:r>
              <a:rPr lang="zh-CN" altLang="en-US" sz="2400" dirty="0">
                <a:latin typeface="楷体" panose="02010609060101010101" pitchFamily="49" charset="-122"/>
                <a:ea typeface="楷体" panose="02010609060101010101" pitchFamily="49" charset="-122"/>
              </a:rPr>
              <a:t>空间后，向量维度增加，计算量大幅度增大。故而，可以利用核函数忽略</a:t>
            </a:r>
            <a:r>
              <a:rPr lang="zh-CN" altLang="en-US" sz="2400" dirty="0" smtClean="0">
                <a:latin typeface="楷体" panose="02010609060101010101" pitchFamily="49" charset="-122"/>
                <a:ea typeface="楷体" panose="02010609060101010101" pitchFamily="49" charset="-122"/>
              </a:rPr>
              <a:t>映射函数的</a:t>
            </a:r>
            <a:r>
              <a:rPr lang="zh-CN" altLang="en-US" sz="2400" dirty="0">
                <a:latin typeface="楷体" panose="02010609060101010101" pitchFamily="49" charset="-122"/>
                <a:ea typeface="楷体" panose="02010609060101010101" pitchFamily="49" charset="-122"/>
              </a:rPr>
              <a:t>具体形式，直接得到低维数据映射到高维后的内积</a:t>
            </a:r>
            <a:r>
              <a:rPr lang="zh-CN" altLang="en-US" sz="2400" dirty="0" smtClean="0">
                <a:latin typeface="楷体" panose="02010609060101010101" pitchFamily="49" charset="-122"/>
                <a:ea typeface="楷体" panose="02010609060101010101" pitchFamily="49" charset="-122"/>
              </a:rPr>
              <a:t>。</a:t>
            </a:r>
            <a:endParaRPr lang="en-US" altLang="zh-CN" sz="2400" dirty="0" smtClean="0">
              <a:latin typeface="楷体" panose="02010609060101010101" pitchFamily="49" charset="-122"/>
              <a:ea typeface="楷体" panose="02010609060101010101" pitchFamily="49" charset="-122"/>
            </a:endParaRPr>
          </a:p>
        </p:txBody>
      </p:sp>
      <p:sp>
        <p:nvSpPr>
          <p:cNvPr id="3" name="矩形 2"/>
          <p:cNvSpPr/>
          <p:nvPr/>
        </p:nvSpPr>
        <p:spPr>
          <a:xfrm>
            <a:off x="4678413" y="969820"/>
            <a:ext cx="2656496" cy="584775"/>
          </a:xfrm>
          <a:prstGeom prst="rect">
            <a:avLst/>
          </a:prstGeom>
        </p:spPr>
        <p:txBody>
          <a:bodyPr wrap="none">
            <a:spAutoFit/>
          </a:bodyPr>
          <a:lstStyle/>
          <a:p>
            <a:r>
              <a:rPr lang="zh-CN" altLang="en-US" sz="3200" b="1" dirty="0" smtClean="0">
                <a:solidFill>
                  <a:schemeClr val="accent3"/>
                </a:solidFill>
                <a:latin typeface="楷体" panose="02010609060101010101" pitchFamily="49" charset="-122"/>
                <a:ea typeface="楷体" panose="02010609060101010101" pitchFamily="49" charset="-122"/>
              </a:rPr>
              <a:t>核主成分分析</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8" name="Rectangle 4"/>
          <p:cNvSpPr>
            <a:spLocks noChangeArrowheads="1"/>
          </p:cNvSpPr>
          <p:nvPr/>
        </p:nvSpPr>
        <p:spPr bwMode="auto">
          <a:xfrm>
            <a:off x="3497178" y="4069060"/>
            <a:ext cx="15345268" cy="4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ea typeface="Roboto" pitchFamily="2" charset="0"/>
                <a:cs typeface="Times New Roman" panose="02020603050405020304" pitchFamily="18" charset="0"/>
              </a:rPr>
              <a:t>1</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239020" y="4084756"/>
            <a:ext cx="5689604" cy="1798698"/>
          </a:xfrm>
          <a:prstGeom prst="rect">
            <a:avLst/>
          </a:prstGeom>
          <a:noFill/>
        </p:spPr>
        <p:txBody>
          <a:bodyPr wrap="square" rtlCol="0">
            <a:spAutoFit/>
          </a:bodyPr>
          <a:lstStyle/>
          <a:p>
            <a:pPr algn="ctr">
              <a:lnSpc>
                <a:spcPts val="7000"/>
              </a:lnSpc>
            </a:pPr>
            <a:r>
              <a:rPr lang="zh-CN" altLang="en-US" sz="8000" b="1" dirty="0" smtClean="0">
                <a:solidFill>
                  <a:schemeClr val="accent3"/>
                </a:solidFill>
                <a:latin typeface="楷体" panose="02010609060101010101" pitchFamily="49" charset="-122"/>
                <a:ea typeface="楷体" panose="02010609060101010101" pitchFamily="49" charset="-122"/>
              </a:rPr>
              <a:t>简介</a:t>
            </a:r>
            <a:endParaRPr lang="en-US" altLang="zh-CN" sz="8000" b="1" dirty="0" smtClean="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4000" b="1" dirty="0" smtClean="0">
                <a:solidFill>
                  <a:schemeClr val="bg2">
                    <a:lumMod val="50000"/>
                  </a:schemeClr>
                </a:solidFill>
                <a:latin typeface="+mn-lt"/>
                <a:cs typeface="Times New Roman" panose="02020603050405020304" pitchFamily="18" charset="0"/>
              </a:rPr>
              <a:t>Introduction</a:t>
            </a:r>
            <a:endParaRPr lang="zh-CN" altLang="en-US" sz="4000" b="1" dirty="0">
              <a:solidFill>
                <a:schemeClr val="bg2">
                  <a:lumMod val="50000"/>
                </a:schemeClr>
              </a:solidFill>
              <a:latin typeface="+mn-lt"/>
              <a:cs typeface="Times New Roman" panose="02020603050405020304" pitchFamily="18" charset="0"/>
            </a:endParaRPr>
          </a:p>
        </p:txBody>
      </p:sp>
    </p:spTree>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8413" y="969820"/>
            <a:ext cx="2656496" cy="584775"/>
          </a:xfrm>
          <a:prstGeom prst="rect">
            <a:avLst/>
          </a:prstGeom>
        </p:spPr>
        <p:txBody>
          <a:bodyPr wrap="none">
            <a:spAutoFit/>
          </a:bodyPr>
          <a:lstStyle/>
          <a:p>
            <a:r>
              <a:rPr lang="zh-CN" altLang="en-US" sz="3200" b="1" dirty="0" smtClean="0">
                <a:solidFill>
                  <a:schemeClr val="accent3"/>
                </a:solidFill>
                <a:latin typeface="楷体" panose="02010609060101010101" pitchFamily="49" charset="-122"/>
                <a:ea typeface="楷体" panose="02010609060101010101" pitchFamily="49" charset="-122"/>
              </a:rPr>
              <a:t>核主成分分析</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8" name="Rectangle 4"/>
          <p:cNvSpPr>
            <a:spLocks noChangeArrowheads="1"/>
          </p:cNvSpPr>
          <p:nvPr/>
        </p:nvSpPr>
        <p:spPr bwMode="auto">
          <a:xfrm>
            <a:off x="3497178" y="4069060"/>
            <a:ext cx="15345268" cy="4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4" name="图片 3"/>
          <p:cNvPicPr>
            <a:picLocks noChangeAspect="1"/>
          </p:cNvPicPr>
          <p:nvPr/>
        </p:nvPicPr>
        <p:blipFill rotWithShape="1">
          <a:blip r:embed="rId1"/>
          <a:srcRect r="-1510" b="23084"/>
          <a:stretch>
            <a:fillRect/>
          </a:stretch>
        </p:blipFill>
        <p:spPr>
          <a:xfrm>
            <a:off x="1627331" y="1668524"/>
            <a:ext cx="8630765" cy="4614801"/>
          </a:xfrm>
          <a:prstGeom prst="rect">
            <a:avLst/>
          </a:prstGeom>
        </p:spPr>
      </p:pic>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8413" y="969820"/>
            <a:ext cx="2656496" cy="584775"/>
          </a:xfrm>
          <a:prstGeom prst="rect">
            <a:avLst/>
          </a:prstGeom>
        </p:spPr>
        <p:txBody>
          <a:bodyPr wrap="none">
            <a:spAutoFit/>
          </a:bodyPr>
          <a:lstStyle/>
          <a:p>
            <a:r>
              <a:rPr lang="zh-CN" altLang="en-US" sz="3200" b="1" dirty="0" smtClean="0">
                <a:solidFill>
                  <a:schemeClr val="accent3"/>
                </a:solidFill>
                <a:latin typeface="楷体" panose="02010609060101010101" pitchFamily="49" charset="-122"/>
                <a:ea typeface="楷体" panose="02010609060101010101" pitchFamily="49" charset="-122"/>
              </a:rPr>
              <a:t>核主成分分析</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1"/>
          <a:stretch>
            <a:fillRect/>
          </a:stretch>
        </p:blipFill>
        <p:spPr>
          <a:xfrm>
            <a:off x="1718749" y="1890398"/>
            <a:ext cx="8539349" cy="1137150"/>
          </a:xfrm>
          <a:prstGeom prst="rect">
            <a:avLst/>
          </a:prstGeom>
        </p:spPr>
      </p:pic>
      <p:pic>
        <p:nvPicPr>
          <p:cNvPr id="5" name="图片 4"/>
          <p:cNvPicPr>
            <a:picLocks noChangeAspect="1"/>
          </p:cNvPicPr>
          <p:nvPr/>
        </p:nvPicPr>
        <p:blipFill rotWithShape="1">
          <a:blip r:embed="rId2"/>
          <a:srcRect t="4418" r="1473"/>
          <a:stretch>
            <a:fillRect/>
          </a:stretch>
        </p:blipFill>
        <p:spPr>
          <a:xfrm>
            <a:off x="1718749" y="3027548"/>
            <a:ext cx="8675982" cy="3041079"/>
          </a:xfrm>
          <a:prstGeom prst="rect">
            <a:avLst/>
          </a:prstGeom>
        </p:spPr>
      </p:pic>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46893" y="715820"/>
            <a:ext cx="2656496" cy="584775"/>
          </a:xfrm>
          <a:prstGeom prst="rect">
            <a:avLst/>
          </a:prstGeom>
        </p:spPr>
        <p:txBody>
          <a:bodyPr wrap="none">
            <a:spAutoFit/>
          </a:bodyPr>
          <a:lstStyle/>
          <a:p>
            <a:r>
              <a:rPr lang="zh-CN" altLang="en-US" sz="3200" b="1" dirty="0" smtClean="0">
                <a:solidFill>
                  <a:schemeClr val="accent3"/>
                </a:solidFill>
                <a:latin typeface="楷体" panose="02010609060101010101" pitchFamily="49" charset="-122"/>
                <a:ea typeface="楷体" panose="02010609060101010101" pitchFamily="49" charset="-122"/>
              </a:rPr>
              <a:t>核主成分分析</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rotWithShape="1">
          <a:blip r:embed="rId1"/>
          <a:srcRect l="2303" t="-373" r="29541" b="46264"/>
          <a:stretch>
            <a:fillRect/>
          </a:stretch>
        </p:blipFill>
        <p:spPr>
          <a:xfrm>
            <a:off x="0" y="1798320"/>
            <a:ext cx="5318906" cy="3383280"/>
          </a:xfrm>
          <a:prstGeom prst="rect">
            <a:avLst/>
          </a:prstGeom>
        </p:spPr>
      </p:pic>
      <p:pic>
        <p:nvPicPr>
          <p:cNvPr id="6" name="图片 5"/>
          <p:cNvPicPr>
            <a:picLocks noChangeAspect="1"/>
          </p:cNvPicPr>
          <p:nvPr/>
        </p:nvPicPr>
        <p:blipFill rotWithShape="1">
          <a:blip r:embed="rId1"/>
          <a:srcRect l="3125" t="53660" r="3506"/>
          <a:stretch>
            <a:fillRect/>
          </a:stretch>
        </p:blipFill>
        <p:spPr>
          <a:xfrm>
            <a:off x="5212079" y="1920240"/>
            <a:ext cx="6898641" cy="2743200"/>
          </a:xfrm>
          <a:prstGeom prst="rect">
            <a:avLst/>
          </a:prstGeom>
        </p:spPr>
      </p:pic>
    </p:spTree>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586973" y="919020"/>
            <a:ext cx="2656496" cy="584775"/>
          </a:xfrm>
          <a:prstGeom prst="rect">
            <a:avLst/>
          </a:prstGeom>
        </p:spPr>
        <p:txBody>
          <a:bodyPr wrap="none">
            <a:spAutoFit/>
          </a:bodyPr>
          <a:lstStyle/>
          <a:p>
            <a:r>
              <a:rPr lang="zh-CN" altLang="en-US" sz="3200" b="1" dirty="0" smtClean="0">
                <a:solidFill>
                  <a:schemeClr val="accent3"/>
                </a:solidFill>
                <a:latin typeface="楷体" panose="02010609060101010101" pitchFamily="49" charset="-122"/>
                <a:ea typeface="楷体" panose="02010609060101010101" pitchFamily="49" charset="-122"/>
              </a:rPr>
              <a:t>核主成分分析</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1"/>
          <a:stretch>
            <a:fillRect/>
          </a:stretch>
        </p:blipFill>
        <p:spPr>
          <a:xfrm>
            <a:off x="2005198" y="2220547"/>
            <a:ext cx="8083682" cy="2933105"/>
          </a:xfrm>
          <a:prstGeom prst="rect">
            <a:avLst/>
          </a:prstGeom>
        </p:spPr>
      </p:pic>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04653" y="847900"/>
            <a:ext cx="4102405" cy="584775"/>
          </a:xfrm>
          <a:prstGeom prst="rect">
            <a:avLst/>
          </a:prstGeom>
        </p:spPr>
        <p:txBody>
          <a:bodyPr wrap="none">
            <a:spAutoFit/>
          </a:bodyPr>
          <a:lstStyle/>
          <a:p>
            <a:r>
              <a:rPr lang="en-US" altLang="zh-CN" sz="3200" b="1" dirty="0" smtClean="0">
                <a:solidFill>
                  <a:schemeClr val="accent3"/>
                </a:solidFill>
                <a:latin typeface="楷体" panose="02010609060101010101" pitchFamily="49" charset="-122"/>
                <a:ea typeface="楷体" panose="02010609060101010101" pitchFamily="49" charset="-122"/>
              </a:rPr>
              <a:t>t-SNE</a:t>
            </a:r>
            <a:r>
              <a:rPr lang="zh-CN" altLang="en-US" sz="3200" b="1" dirty="0" smtClean="0">
                <a:solidFill>
                  <a:schemeClr val="accent3"/>
                </a:solidFill>
                <a:latin typeface="楷体" panose="02010609060101010101" pitchFamily="49" charset="-122"/>
                <a:ea typeface="楷体" panose="02010609060101010101" pitchFamily="49" charset="-122"/>
              </a:rPr>
              <a:t>非线性</a:t>
            </a:r>
            <a:r>
              <a:rPr lang="zh-CN" altLang="en-US" sz="3200" b="1" dirty="0">
                <a:solidFill>
                  <a:schemeClr val="accent3"/>
                </a:solidFill>
                <a:latin typeface="楷体" panose="02010609060101010101" pitchFamily="49" charset="-122"/>
                <a:ea typeface="楷体" panose="02010609060101010101" pitchFamily="49" charset="-122"/>
              </a:rPr>
              <a:t>降维算法</a:t>
            </a:r>
            <a:endParaRPr lang="en-US" altLang="zh-CN"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4" name="矩形 3"/>
              <p:cNvSpPr/>
              <p:nvPr/>
            </p:nvSpPr>
            <p:spPr>
              <a:xfrm>
                <a:off x="0" y="1432675"/>
                <a:ext cx="12081625" cy="4893647"/>
              </a:xfrm>
              <a:prstGeom prst="rect">
                <a:avLst/>
              </a:prstGeom>
            </p:spPr>
            <p:txBody>
              <a:bodyPr wrap="square">
                <a:spAutoFit/>
              </a:bodyPr>
              <a:lstStyle/>
              <a:p>
                <a:r>
                  <a:rPr lang="en-US" altLang="zh-CN" sz="2400" dirty="0" smtClean="0">
                    <a:latin typeface="楷体" panose="02010609060101010101" pitchFamily="49" charset="-122"/>
                    <a:ea typeface="楷体" panose="02010609060101010101" pitchFamily="49" charset="-122"/>
                  </a:rPr>
                  <a:t>t </a:t>
                </a:r>
                <a:r>
                  <a:rPr lang="zh-CN" altLang="en-US" sz="2400" dirty="0">
                    <a:latin typeface="楷体" panose="02010609060101010101" pitchFamily="49" charset="-122"/>
                    <a:ea typeface="楷体" panose="02010609060101010101" pitchFamily="49" charset="-122"/>
                  </a:rPr>
                  <a:t>分布随机邻域嵌入（</a:t>
                </a:r>
                <a:r>
                  <a:rPr lang="en-US" altLang="zh-CN" sz="2400" dirty="0">
                    <a:latin typeface="Arial" panose="020B0604020202020204" pitchFamily="34" charset="0"/>
                    <a:ea typeface="楷体" panose="02010609060101010101" pitchFamily="49" charset="-122"/>
                    <a:cs typeface="Arial" panose="020B0604020202020204" pitchFamily="34" charset="0"/>
                  </a:rPr>
                  <a:t>t-distributed stochastic neighbor embedding t-SNE</a:t>
                </a:r>
                <a:r>
                  <a:rPr lang="zh-CN" altLang="en-US" sz="2400" dirty="0">
                    <a:latin typeface="Arial" panose="020B0604020202020204" pitchFamily="34" charset="0"/>
                    <a:ea typeface="楷体" panose="02010609060101010101" pitchFamily="49" charset="-122"/>
                    <a:cs typeface="Arial" panose="020B0604020202020204" pitchFamily="34" charset="0"/>
                  </a:rPr>
                  <a:t>）</a:t>
                </a:r>
                <a:r>
                  <a:rPr lang="zh-CN" altLang="en-US" sz="2400" dirty="0" smtClean="0">
                    <a:latin typeface="楷体" panose="02010609060101010101" pitchFamily="49" charset="-122"/>
                    <a:ea typeface="楷体" panose="02010609060101010101" pitchFamily="49" charset="-122"/>
                  </a:rPr>
                  <a:t>是一</a:t>
                </a:r>
                <a:r>
                  <a:rPr lang="zh-CN" altLang="en-US" sz="2400" dirty="0">
                    <a:latin typeface="楷体" panose="02010609060101010101" pitchFamily="49" charset="-122"/>
                    <a:ea typeface="楷体" panose="02010609060101010101" pitchFamily="49" charset="-122"/>
                  </a:rPr>
                  <a:t>种针对高维数据的非线性降维算法，</a:t>
                </a:r>
                <a:r>
                  <a:rPr lang="zh-CN" altLang="en-US" sz="2400" dirty="0" smtClean="0">
                    <a:latin typeface="楷体" panose="02010609060101010101" pitchFamily="49" charset="-122"/>
                    <a:ea typeface="楷体" panose="02010609060101010101" pitchFamily="49" charset="-122"/>
                  </a:rPr>
                  <a:t>在</a:t>
                </a:r>
                <a:r>
                  <a:rPr lang="en-US" altLang="zh-CN" sz="2400" dirty="0" smtClean="0">
                    <a:latin typeface="楷体" panose="02010609060101010101" pitchFamily="49" charset="-122"/>
                    <a:ea typeface="楷体" panose="02010609060101010101" pitchFamily="49" charset="-122"/>
                  </a:rPr>
                  <a:t>2008</a:t>
                </a:r>
                <a:r>
                  <a:rPr lang="zh-CN" altLang="en-US" sz="2400" dirty="0" smtClean="0">
                    <a:latin typeface="楷体" panose="02010609060101010101" pitchFamily="49" charset="-122"/>
                    <a:ea typeface="楷体" panose="02010609060101010101" pitchFamily="49" charset="-122"/>
                  </a:rPr>
                  <a:t>年</a:t>
                </a:r>
                <a:r>
                  <a:rPr lang="zh-CN" altLang="en-US" sz="2400" dirty="0">
                    <a:latin typeface="楷体" panose="02010609060101010101" pitchFamily="49" charset="-122"/>
                    <a:ea typeface="楷体" panose="02010609060101010101" pitchFamily="49" charset="-122"/>
                  </a:rPr>
                  <a:t>由 </a:t>
                </a:r>
                <a:r>
                  <a:rPr lang="en-US" altLang="zh-CN" sz="2400" dirty="0">
                    <a:latin typeface="Arial" panose="020B0604020202020204" pitchFamily="34" charset="0"/>
                    <a:ea typeface="楷体" panose="02010609060101010101" pitchFamily="49" charset="-122"/>
                    <a:cs typeface="Arial" panose="020B0604020202020204" pitchFamily="34" charset="0"/>
                  </a:rPr>
                  <a:t>Laurens van der </a:t>
                </a:r>
                <a:r>
                  <a:rPr lang="en-US" altLang="zh-CN" sz="2400" dirty="0" err="1">
                    <a:latin typeface="Arial" panose="020B0604020202020204" pitchFamily="34" charset="0"/>
                    <a:ea typeface="楷体" panose="02010609060101010101" pitchFamily="49" charset="-122"/>
                    <a:cs typeface="Arial" panose="020B0604020202020204" pitchFamily="34" charset="0"/>
                  </a:rPr>
                  <a:t>Maaten</a:t>
                </a:r>
                <a:r>
                  <a:rPr lang="en-US" altLang="zh-CN" sz="2400" dirty="0">
                    <a:latin typeface="Arial" panose="020B0604020202020204" pitchFamily="34" charset="0"/>
                    <a:ea typeface="楷体" panose="02010609060101010101" pitchFamily="49" charset="-122"/>
                    <a:cs typeface="Arial" panose="020B0604020202020204" pitchFamily="34" charset="0"/>
                  </a:rPr>
                  <a:t> </a:t>
                </a:r>
                <a:r>
                  <a:rPr lang="zh-CN" altLang="en-US" sz="2400" dirty="0" smtClean="0">
                    <a:latin typeface="楷体" panose="02010609060101010101" pitchFamily="49" charset="-122"/>
                    <a:ea typeface="楷体" panose="02010609060101010101" pitchFamily="49" charset="-122"/>
                  </a:rPr>
                  <a:t>和</a:t>
                </a:r>
                <a:r>
                  <a:rPr lang="en-US" altLang="zh-CN" sz="2400" dirty="0" smtClean="0">
                    <a:latin typeface="Arial" panose="020B0604020202020204" pitchFamily="34" charset="0"/>
                    <a:ea typeface="楷体" panose="02010609060101010101" pitchFamily="49" charset="-122"/>
                    <a:cs typeface="Arial" panose="020B0604020202020204" pitchFamily="34" charset="0"/>
                  </a:rPr>
                  <a:t>Geoffrey Hinton</a:t>
                </a:r>
                <a:r>
                  <a:rPr lang="zh-CN" altLang="en-US" sz="2400" dirty="0" smtClean="0">
                    <a:latin typeface="楷体" panose="02010609060101010101" pitchFamily="49" charset="-122"/>
                    <a:ea typeface="楷体" panose="02010609060101010101" pitchFamily="49" charset="-122"/>
                  </a:rPr>
                  <a:t>提出</a:t>
                </a:r>
                <a:r>
                  <a:rPr lang="zh-CN" altLang="en-US" sz="2400" dirty="0">
                    <a:latin typeface="楷体" panose="02010609060101010101" pitchFamily="49" charset="-122"/>
                    <a:ea typeface="楷体" panose="02010609060101010101" pitchFamily="49" charset="-122"/>
                  </a:rPr>
                  <a:t>。传统主成分分析是一种线性算法，不能解释特征之间</a:t>
                </a:r>
                <a:r>
                  <a:rPr lang="zh-CN" altLang="en-US" sz="2400" dirty="0" smtClean="0">
                    <a:latin typeface="楷体" panose="02010609060101010101" pitchFamily="49" charset="-122"/>
                    <a:ea typeface="楷体" panose="02010609060101010101" pitchFamily="49" charset="-122"/>
                  </a:rPr>
                  <a:t>的复杂</a:t>
                </a:r>
                <a:r>
                  <a:rPr lang="zh-CN" altLang="en-US" sz="2400" dirty="0">
                    <a:latin typeface="楷体" panose="02010609060101010101" pitchFamily="49" charset="-122"/>
                    <a:ea typeface="楷体" panose="02010609060101010101" pitchFamily="49" charset="-122"/>
                  </a:rPr>
                  <a:t>多项式关系。而 </a:t>
                </a:r>
                <a:r>
                  <a:rPr lang="en-US" altLang="zh-CN" sz="2400" dirty="0">
                    <a:latin typeface="楷体" panose="02010609060101010101" pitchFamily="49" charset="-122"/>
                    <a:ea typeface="楷体" panose="02010609060101010101" pitchFamily="49" charset="-122"/>
                  </a:rPr>
                  <a:t>t-SNE </a:t>
                </a:r>
                <a:r>
                  <a:rPr lang="zh-CN" altLang="en-US" sz="2400" dirty="0">
                    <a:latin typeface="楷体" panose="02010609060101010101" pitchFamily="49" charset="-122"/>
                    <a:ea typeface="楷体" panose="02010609060101010101" pitchFamily="49" charset="-122"/>
                  </a:rPr>
                  <a:t>是基于邻域图上随机游走的概率分布寻找数据内的结构</a:t>
                </a:r>
                <a:r>
                  <a:rPr lang="zh-CN" altLang="en-US" sz="2400" dirty="0" smtClean="0">
                    <a:latin typeface="楷体" panose="02010609060101010101" pitchFamily="49" charset="-122"/>
                    <a:ea typeface="楷体" panose="02010609060101010101" pitchFamily="49" charset="-122"/>
                  </a:rPr>
                  <a:t>，将</a:t>
                </a:r>
                <a:r>
                  <a:rPr lang="zh-CN" altLang="en-US" sz="2400" dirty="0">
                    <a:latin typeface="楷体" panose="02010609060101010101" pitchFamily="49" charset="-122"/>
                    <a:ea typeface="楷体" panose="02010609060101010101" pitchFamily="49" charset="-122"/>
                  </a:rPr>
                  <a:t>数据点之间的相似度转化为条件概率，原始空间中数据点的相似度由正态分布</a:t>
                </a:r>
                <a:r>
                  <a:rPr lang="zh-CN" altLang="en-US" sz="2400" dirty="0" smtClean="0">
                    <a:latin typeface="楷体" panose="02010609060101010101" pitchFamily="49" charset="-122"/>
                    <a:ea typeface="楷体" panose="02010609060101010101" pitchFamily="49" charset="-122"/>
                  </a:rPr>
                  <a:t>表示</a:t>
                </a:r>
                <a:r>
                  <a:rPr lang="zh-CN" altLang="en-US" sz="2400" dirty="0">
                    <a:latin typeface="楷体" panose="02010609060101010101" pitchFamily="49" charset="-122"/>
                    <a:ea typeface="楷体" panose="02010609060101010101" pitchFamily="49" charset="-122"/>
                  </a:rPr>
                  <a:t>，嵌入空间中数据点的相似度由 </a:t>
                </a:r>
                <a:r>
                  <a:rPr lang="en-US" altLang="zh-CN" sz="2400" dirty="0">
                    <a:latin typeface="楷体" panose="02010609060101010101" pitchFamily="49" charset="-122"/>
                    <a:ea typeface="楷体" panose="02010609060101010101" pitchFamily="49" charset="-122"/>
                  </a:rPr>
                  <a:t>t </a:t>
                </a:r>
                <a:r>
                  <a:rPr lang="zh-CN" altLang="en-US" sz="2400" dirty="0">
                    <a:latin typeface="楷体" panose="02010609060101010101" pitchFamily="49" charset="-122"/>
                    <a:ea typeface="楷体" panose="02010609060101010101" pitchFamily="49" charset="-122"/>
                  </a:rPr>
                  <a:t>分布表示。通过原始空间和嵌入空间的</a:t>
                </a:r>
                <a:r>
                  <a:rPr lang="zh-CN" altLang="en-US" sz="2400" dirty="0" smtClean="0">
                    <a:latin typeface="楷体" panose="02010609060101010101" pitchFamily="49" charset="-122"/>
                    <a:ea typeface="楷体" panose="02010609060101010101" pitchFamily="49" charset="-122"/>
                  </a:rPr>
                  <a:t>联合概率</a:t>
                </a:r>
                <a:r>
                  <a:rPr lang="zh-CN" altLang="en-US" sz="2400" dirty="0">
                    <a:latin typeface="楷体" panose="02010609060101010101" pitchFamily="49" charset="-122"/>
                    <a:ea typeface="楷体" panose="02010609060101010101" pitchFamily="49" charset="-122"/>
                  </a:rPr>
                  <a:t>分布的</a:t>
                </a:r>
                <a:r>
                  <a:rPr lang="en-US" altLang="zh-CN" sz="2400" dirty="0" smtClean="0">
                    <a:latin typeface="楷体" panose="02010609060101010101" pitchFamily="49" charset="-122"/>
                    <a:ea typeface="楷体" panose="02010609060101010101" pitchFamily="49" charset="-122"/>
                  </a:rPr>
                  <a:t>KL</a:t>
                </a:r>
                <a:r>
                  <a:rPr lang="zh-CN" altLang="en-US" sz="2400" dirty="0" smtClean="0">
                    <a:latin typeface="楷体" panose="02010609060101010101" pitchFamily="49" charset="-122"/>
                    <a:ea typeface="楷体" panose="02010609060101010101" pitchFamily="49" charset="-122"/>
                  </a:rPr>
                  <a:t>散度</a:t>
                </a:r>
                <a:r>
                  <a:rPr lang="zh-CN" altLang="en-US" sz="2400" dirty="0">
                    <a:latin typeface="楷体" panose="02010609060101010101" pitchFamily="49" charset="-122"/>
                    <a:ea typeface="楷体" panose="02010609060101010101" pitchFamily="49" charset="-122"/>
                  </a:rPr>
                  <a:t>（用于评估两个分布的相似度的指标）来评估嵌入效果的好坏</a:t>
                </a:r>
                <a:r>
                  <a:rPr lang="zh-CN" altLang="en-US" sz="2400" dirty="0" smtClean="0">
                    <a:latin typeface="楷体" panose="02010609060101010101" pitchFamily="49" charset="-122"/>
                    <a:ea typeface="楷体" panose="02010609060101010101" pitchFamily="49" charset="-122"/>
                  </a:rPr>
                  <a:t>。</a:t>
                </a:r>
                <a:endParaRPr lang="en-US" altLang="zh-CN" sz="2400" dirty="0" smtClean="0">
                  <a:latin typeface="楷体" panose="02010609060101010101" pitchFamily="49" charset="-122"/>
                  <a:ea typeface="楷体" panose="02010609060101010101" pitchFamily="49" charset="-122"/>
                </a:endParaRPr>
              </a:p>
              <a:p>
                <a:r>
                  <a:rPr lang="en-US" altLang="zh-CN" sz="2400" dirty="0"/>
                  <a:t>1</a:t>
                </a:r>
                <a:r>
                  <a:rPr lang="zh-CN" altLang="en-US" sz="2400" dirty="0"/>
                  <a:t>、</a:t>
                </a:r>
                <a:r>
                  <a:rPr lang="en-US" altLang="zh-CN" sz="2400" b="1" dirty="0" smtClean="0">
                    <a:latin typeface="楷体" panose="02010609060101010101" pitchFamily="49" charset="-122"/>
                    <a:ea typeface="楷体" panose="02010609060101010101" pitchFamily="49" charset="-122"/>
                  </a:rPr>
                  <a:t>SNE</a:t>
                </a:r>
                <a:r>
                  <a:rPr lang="zh-CN" altLang="en-US" sz="2400" b="1" dirty="0" smtClean="0">
                    <a:latin typeface="楷体" panose="02010609060101010101" pitchFamily="49" charset="-122"/>
                    <a:ea typeface="楷体" panose="02010609060101010101" pitchFamily="49" charset="-122"/>
                  </a:rPr>
                  <a:t>算法 </a:t>
                </a:r>
                <a:endParaRPr lang="en-US" altLang="zh-CN" sz="2400" b="1" dirty="0" smtClean="0">
                  <a:latin typeface="楷体" panose="02010609060101010101" pitchFamily="49" charset="-122"/>
                  <a:ea typeface="楷体" panose="02010609060101010101" pitchFamily="49" charset="-122"/>
                </a:endParaRPr>
              </a:p>
              <a:p>
                <a:pPr marL="342900" indent="-342900">
                  <a:buFont typeface="Wingdings" panose="05000000000000000000" pitchFamily="2" charset="2"/>
                  <a:buChar char="Ø"/>
                </a:pPr>
                <a:r>
                  <a:rPr lang="en-US" altLang="zh-CN" sz="2400" dirty="0" smtClean="0">
                    <a:latin typeface="楷体" panose="02010609060101010101" pitchFamily="49" charset="-122"/>
                    <a:ea typeface="楷体" panose="02010609060101010101" pitchFamily="49" charset="-122"/>
                  </a:rPr>
                  <a:t>t-SNE</a:t>
                </a:r>
                <a:r>
                  <a:rPr lang="zh-CN" altLang="en-US" sz="2400" dirty="0" smtClean="0">
                    <a:latin typeface="楷体" panose="02010609060101010101" pitchFamily="49" charset="-122"/>
                    <a:ea typeface="楷体" panose="02010609060101010101" pitchFamily="49" charset="-122"/>
                  </a:rPr>
                  <a:t>算法</a:t>
                </a:r>
                <a:r>
                  <a:rPr lang="zh-CN" altLang="en-US" sz="2400" dirty="0">
                    <a:latin typeface="楷体" panose="02010609060101010101" pitchFamily="49" charset="-122"/>
                    <a:ea typeface="楷体" panose="02010609060101010101" pitchFamily="49" charset="-122"/>
                  </a:rPr>
                  <a:t>是</a:t>
                </a:r>
                <a:r>
                  <a:rPr lang="zh-CN" altLang="en-US" sz="2400" dirty="0" smtClean="0">
                    <a:latin typeface="楷体" panose="02010609060101010101" pitchFamily="49" charset="-122"/>
                    <a:ea typeface="楷体" panose="02010609060101010101" pitchFamily="49" charset="-122"/>
                  </a:rPr>
                  <a:t>从</a:t>
                </a:r>
                <a:r>
                  <a:rPr lang="en-US" altLang="zh-CN" sz="2400" dirty="0" smtClean="0">
                    <a:latin typeface="楷体" panose="02010609060101010101" pitchFamily="49" charset="-122"/>
                    <a:ea typeface="楷体" panose="02010609060101010101" pitchFamily="49" charset="-122"/>
                  </a:rPr>
                  <a:t>SNE</a:t>
                </a:r>
                <a:r>
                  <a:rPr lang="zh-CN" altLang="en-US" sz="2400" dirty="0" smtClean="0">
                    <a:latin typeface="楷体" panose="02010609060101010101" pitchFamily="49" charset="-122"/>
                    <a:ea typeface="楷体" panose="02010609060101010101" pitchFamily="49" charset="-122"/>
                  </a:rPr>
                  <a:t>改进</a:t>
                </a:r>
                <a:r>
                  <a:rPr lang="zh-CN" altLang="en-US" sz="2400" dirty="0">
                    <a:latin typeface="楷体" panose="02010609060101010101" pitchFamily="49" charset="-122"/>
                    <a:ea typeface="楷体" panose="02010609060101010101" pitchFamily="49" charset="-122"/>
                  </a:rPr>
                  <a:t>而来，所以先</a:t>
                </a:r>
                <a:r>
                  <a:rPr lang="zh-CN" altLang="en-US" sz="2400" dirty="0" smtClean="0">
                    <a:latin typeface="楷体" panose="02010609060101010101" pitchFamily="49" charset="-122"/>
                    <a:ea typeface="楷体" panose="02010609060101010101" pitchFamily="49" charset="-122"/>
                  </a:rPr>
                  <a:t>介绍</a:t>
                </a:r>
                <a:r>
                  <a:rPr lang="en-US" altLang="zh-CN" sz="2400" dirty="0" smtClean="0">
                    <a:latin typeface="楷体" panose="02010609060101010101" pitchFamily="49" charset="-122"/>
                    <a:ea typeface="楷体" panose="02010609060101010101" pitchFamily="49" charset="-122"/>
                  </a:rPr>
                  <a:t>SNE</a:t>
                </a:r>
                <a:r>
                  <a:rPr lang="zh-CN" altLang="en-US" sz="2400" dirty="0" smtClean="0">
                    <a:latin typeface="楷体" panose="02010609060101010101" pitchFamily="49" charset="-122"/>
                    <a:ea typeface="楷体" panose="02010609060101010101" pitchFamily="49" charset="-122"/>
                  </a:rPr>
                  <a:t>。给定</a:t>
                </a:r>
                <a:r>
                  <a:rPr lang="zh-CN" altLang="en-US" sz="2400" dirty="0">
                    <a:latin typeface="楷体" panose="02010609060101010101" pitchFamily="49" charset="-122"/>
                    <a:ea typeface="楷体" panose="02010609060101010101" pitchFamily="49" charset="-122"/>
                  </a:rPr>
                  <a:t>一组高维数</a:t>
                </a:r>
                <a:r>
                  <a:rPr lang="zh-CN" altLang="en-US" sz="2400" dirty="0" smtClean="0">
                    <a:latin typeface="楷体" panose="02010609060101010101" pitchFamily="49" charset="-122"/>
                    <a:ea typeface="楷体" panose="02010609060101010101" pitchFamily="49" charset="-122"/>
                  </a:rPr>
                  <a:t>据</a:t>
                </a:r>
                <a14:m>
                  <m:oMath xmlns:m="http://schemas.openxmlformats.org/officeDocument/2006/math">
                    <m:r>
                      <a:rPr lang="en-US" altLang="zh-CN" sz="2400" i="1" dirty="0">
                        <a:latin typeface="Cambria Math" panose="02040503050406030204" pitchFamily="18" charset="0"/>
                        <a:ea typeface="楷体" panose="02010609060101010101" pitchFamily="49" charset="-122"/>
                      </a:rPr>
                      <m:t>𝑋</m:t>
                    </m:r>
                    <m:r>
                      <a:rPr lang="en-US" altLang="zh-CN" sz="2400" i="1" dirty="0">
                        <a:latin typeface="Cambria Math" panose="02040503050406030204" pitchFamily="18" charset="0"/>
                        <a:ea typeface="楷体" panose="02010609060101010101" pitchFamily="49" charset="-122"/>
                      </a:rPr>
                      <m:t>=</m:t>
                    </m:r>
                    <m:sSup>
                      <m:sSupPr>
                        <m:ctrlPr>
                          <a:rPr lang="en-US" altLang="zh-CN" sz="2400" i="1" dirty="0">
                            <a:latin typeface="Cambria Math" panose="02040503050406030204" pitchFamily="18" charset="0"/>
                            <a:ea typeface="楷体" panose="02010609060101010101" pitchFamily="49" charset="-122"/>
                          </a:rPr>
                        </m:ctrlPr>
                      </m:sSupPr>
                      <m:e>
                        <m:r>
                          <a:rPr lang="en-US" altLang="zh-CN" sz="2400" i="1" dirty="0">
                            <a:latin typeface="Cambria Math" panose="02040503050406030204" pitchFamily="18" charset="0"/>
                            <a:ea typeface="楷体" panose="02010609060101010101" pitchFamily="49" charset="-122"/>
                          </a:rPr>
                          <m:t>(</m:t>
                        </m:r>
                        <m:sSub>
                          <m:sSubPr>
                            <m:ctrlPr>
                              <a:rPr lang="en-US" altLang="zh-CN" sz="2400" i="1" dirty="0">
                                <a:latin typeface="Cambria Math" panose="02040503050406030204" pitchFamily="18" charset="0"/>
                                <a:ea typeface="楷体" panose="02010609060101010101" pitchFamily="49" charset="-122"/>
                              </a:rPr>
                            </m:ctrlPr>
                          </m:sSubPr>
                          <m:e>
                            <m:r>
                              <a:rPr lang="en-US" altLang="zh-CN" sz="2400" i="1" dirty="0">
                                <a:latin typeface="Cambria Math" panose="02040503050406030204" pitchFamily="18" charset="0"/>
                                <a:ea typeface="楷体" panose="02010609060101010101" pitchFamily="49" charset="-122"/>
                              </a:rPr>
                              <m:t>𝑋</m:t>
                            </m:r>
                          </m:e>
                          <m:sub>
                            <m:r>
                              <a:rPr lang="en-US" altLang="zh-CN" sz="2400" i="1" dirty="0">
                                <a:latin typeface="Cambria Math" panose="02040503050406030204" pitchFamily="18" charset="0"/>
                                <a:ea typeface="楷体" panose="02010609060101010101" pitchFamily="49" charset="-122"/>
                              </a:rPr>
                              <m:t>1</m:t>
                            </m:r>
                          </m:sub>
                        </m:sSub>
                        <m:r>
                          <a:rPr lang="en-US" altLang="zh-CN" sz="2400" i="1" dirty="0">
                            <a:latin typeface="Cambria Math" panose="02040503050406030204" pitchFamily="18" charset="0"/>
                            <a:ea typeface="楷体" panose="02010609060101010101" pitchFamily="49" charset="-122"/>
                          </a:rPr>
                          <m:t>, · · · , </m:t>
                        </m:r>
                        <m:sSub>
                          <m:sSubPr>
                            <m:ctrlPr>
                              <a:rPr lang="en-US" altLang="zh-CN" sz="2400" i="1" dirty="0">
                                <a:latin typeface="Cambria Math" panose="02040503050406030204" pitchFamily="18" charset="0"/>
                                <a:ea typeface="楷体" panose="02010609060101010101" pitchFamily="49" charset="-122"/>
                              </a:rPr>
                            </m:ctrlPr>
                          </m:sSubPr>
                          <m:e>
                            <m:r>
                              <a:rPr lang="en-US" altLang="zh-CN" sz="2400" i="1" dirty="0">
                                <a:latin typeface="Cambria Math" panose="02040503050406030204" pitchFamily="18" charset="0"/>
                                <a:ea typeface="楷体" panose="02010609060101010101" pitchFamily="49" charset="-122"/>
                              </a:rPr>
                              <m:t>𝑋</m:t>
                            </m:r>
                          </m:e>
                          <m:sub>
                            <m:r>
                              <a:rPr lang="en-US" altLang="zh-CN" sz="2400" i="1" dirty="0">
                                <a:latin typeface="Cambria Math" panose="02040503050406030204" pitchFamily="18" charset="0"/>
                                <a:ea typeface="楷体" panose="02010609060101010101" pitchFamily="49" charset="-122"/>
                              </a:rPr>
                              <m:t>𝑛</m:t>
                            </m:r>
                          </m:sub>
                        </m:sSub>
                        <m:r>
                          <a:rPr lang="en-US" altLang="zh-CN" sz="2400" i="1" dirty="0">
                            <a:latin typeface="Cambria Math" panose="02040503050406030204" pitchFamily="18" charset="0"/>
                            <a:ea typeface="楷体" panose="02010609060101010101" pitchFamily="49" charset="-122"/>
                          </a:rPr>
                          <m:t>)</m:t>
                        </m:r>
                      </m:e>
                      <m:sup>
                        <m:r>
                          <a:rPr lang="en-US" altLang="zh-CN" sz="2400" i="1" dirty="0">
                            <a:latin typeface="Cambria Math" panose="02040503050406030204" pitchFamily="18" charset="0"/>
                            <a:ea typeface="楷体" panose="02010609060101010101" pitchFamily="49" charset="-122"/>
                          </a:rPr>
                          <m:t>𝑇</m:t>
                        </m:r>
                      </m:sup>
                    </m:sSup>
                    <m:r>
                      <a:rPr lang="zh-CN" altLang="en-US" sz="2400" i="1" dirty="0">
                        <a:latin typeface="Cambria Math" panose="02040503050406030204" pitchFamily="18" charset="0"/>
                        <a:ea typeface="楷体" panose="02010609060101010101" pitchFamily="49" charset="-122"/>
                      </a:rPr>
                      <m:t>，</m:t>
                    </m:r>
                    <m:sSub>
                      <m:sSubPr>
                        <m:ctrlPr>
                          <a:rPr lang="en-US" altLang="zh-CN" sz="2400" i="1" dirty="0" smtClean="0">
                            <a:latin typeface="Cambria Math" panose="02040503050406030204" pitchFamily="18" charset="0"/>
                            <a:ea typeface="楷体" panose="02010609060101010101" pitchFamily="49" charset="-122"/>
                          </a:rPr>
                        </m:ctrlPr>
                      </m:sSubPr>
                      <m:e>
                        <m:r>
                          <a:rPr lang="en-US" altLang="zh-CN" sz="2400" i="1" dirty="0">
                            <a:latin typeface="Cambria Math" panose="02040503050406030204" pitchFamily="18" charset="0"/>
                            <a:ea typeface="楷体" panose="02010609060101010101" pitchFamily="49" charset="-122"/>
                          </a:rPr>
                          <m:t>𝑋</m:t>
                        </m:r>
                      </m:e>
                      <m:sub>
                        <m:r>
                          <a:rPr lang="en-US" altLang="zh-CN" sz="2400" b="0" i="1" dirty="0" smtClean="0">
                            <a:latin typeface="Cambria Math" panose="02040503050406030204" pitchFamily="18" charset="0"/>
                            <a:ea typeface="楷体" panose="02010609060101010101" pitchFamily="49" charset="-122"/>
                          </a:rPr>
                          <m:t>𝑖</m:t>
                        </m:r>
                      </m:sub>
                    </m:sSub>
                    <m:r>
                      <a:rPr lang="en-US" altLang="zh-CN" sz="2400" i="1" dirty="0">
                        <a:latin typeface="Cambria Math" panose="02040503050406030204" pitchFamily="18" charset="0"/>
                        <a:ea typeface="楷体" panose="02010609060101010101" pitchFamily="49" charset="-122"/>
                      </a:rPr>
                      <m:t>=</m:t>
                    </m:r>
                    <m:sSup>
                      <m:sSupPr>
                        <m:ctrlPr>
                          <a:rPr lang="en-US" altLang="zh-CN" sz="2400" i="1" dirty="0">
                            <a:latin typeface="Cambria Math" panose="02040503050406030204" pitchFamily="18" charset="0"/>
                            <a:ea typeface="楷体" panose="02010609060101010101" pitchFamily="49" charset="-122"/>
                          </a:rPr>
                        </m:ctrlPr>
                      </m:sSupPr>
                      <m:e>
                        <m:r>
                          <a:rPr lang="en-US" altLang="zh-CN" sz="2400" i="1" dirty="0">
                            <a:latin typeface="Cambria Math" panose="02040503050406030204" pitchFamily="18" charset="0"/>
                            <a:ea typeface="楷体" panose="02010609060101010101" pitchFamily="49" charset="-122"/>
                          </a:rPr>
                          <m:t>(</m:t>
                        </m:r>
                        <m:sSub>
                          <m:sSubPr>
                            <m:ctrlPr>
                              <a:rPr lang="en-US" altLang="zh-CN" sz="2400" i="1" dirty="0">
                                <a:latin typeface="Cambria Math" panose="02040503050406030204" pitchFamily="18" charset="0"/>
                                <a:ea typeface="楷体" panose="02010609060101010101" pitchFamily="49" charset="-122"/>
                              </a:rPr>
                            </m:ctrlPr>
                          </m:sSubPr>
                          <m:e>
                            <m:r>
                              <a:rPr lang="en-US" altLang="zh-CN" sz="2400" i="1" dirty="0">
                                <a:latin typeface="Cambria Math" panose="02040503050406030204" pitchFamily="18" charset="0"/>
                                <a:ea typeface="楷体" panose="02010609060101010101" pitchFamily="49" charset="-122"/>
                              </a:rPr>
                              <m:t>𝑋</m:t>
                            </m:r>
                          </m:e>
                          <m:sub>
                            <m:r>
                              <a:rPr lang="en-US" altLang="zh-CN" sz="2400" b="0" i="1" dirty="0" smtClean="0">
                                <a:latin typeface="Cambria Math" panose="02040503050406030204" pitchFamily="18" charset="0"/>
                                <a:ea typeface="楷体" panose="02010609060101010101" pitchFamily="49" charset="-122"/>
                              </a:rPr>
                              <m:t>𝑖</m:t>
                            </m:r>
                            <m:r>
                              <a:rPr lang="en-US" altLang="zh-CN" sz="2400" i="1" dirty="0">
                                <a:latin typeface="Cambria Math" panose="02040503050406030204" pitchFamily="18" charset="0"/>
                                <a:ea typeface="楷体" panose="02010609060101010101" pitchFamily="49" charset="-122"/>
                              </a:rPr>
                              <m:t>1</m:t>
                            </m:r>
                          </m:sub>
                        </m:sSub>
                        <m:r>
                          <a:rPr lang="en-US" altLang="zh-CN" sz="2400" i="1" dirty="0">
                            <a:latin typeface="Cambria Math" panose="02040503050406030204" pitchFamily="18" charset="0"/>
                            <a:ea typeface="楷体" panose="02010609060101010101" pitchFamily="49" charset="-122"/>
                          </a:rPr>
                          <m:t>, · · · , </m:t>
                        </m:r>
                        <m:sSub>
                          <m:sSubPr>
                            <m:ctrlPr>
                              <a:rPr lang="en-US" altLang="zh-CN" sz="2400" i="1" dirty="0">
                                <a:latin typeface="Cambria Math" panose="02040503050406030204" pitchFamily="18" charset="0"/>
                                <a:ea typeface="楷体" panose="02010609060101010101" pitchFamily="49" charset="-122"/>
                              </a:rPr>
                            </m:ctrlPr>
                          </m:sSubPr>
                          <m:e>
                            <m:r>
                              <a:rPr lang="en-US" altLang="zh-CN" sz="2400" i="1" dirty="0">
                                <a:latin typeface="Cambria Math" panose="02040503050406030204" pitchFamily="18" charset="0"/>
                                <a:ea typeface="楷体" panose="02010609060101010101" pitchFamily="49" charset="-122"/>
                              </a:rPr>
                              <m:t>𝑋</m:t>
                            </m:r>
                          </m:e>
                          <m:sub>
                            <m:r>
                              <a:rPr lang="en-US" altLang="zh-CN" sz="2400" b="0" i="1" dirty="0" smtClean="0">
                                <a:latin typeface="Cambria Math" panose="02040503050406030204" pitchFamily="18" charset="0"/>
                                <a:ea typeface="楷体" panose="02010609060101010101" pitchFamily="49" charset="-122"/>
                              </a:rPr>
                              <m:t>𝑖𝑝</m:t>
                            </m:r>
                          </m:sub>
                        </m:sSub>
                        <m:r>
                          <a:rPr lang="en-US" altLang="zh-CN" sz="2400" i="1" dirty="0">
                            <a:latin typeface="Cambria Math" panose="02040503050406030204" pitchFamily="18" charset="0"/>
                            <a:ea typeface="楷体" panose="02010609060101010101" pitchFamily="49" charset="-122"/>
                          </a:rPr>
                          <m:t>)</m:t>
                        </m:r>
                      </m:e>
                      <m:sup>
                        <m:r>
                          <a:rPr lang="en-US" altLang="zh-CN" sz="2400" i="1" dirty="0">
                            <a:latin typeface="Cambria Math" panose="02040503050406030204" pitchFamily="18" charset="0"/>
                            <a:ea typeface="楷体" panose="02010609060101010101" pitchFamily="49" charset="-122"/>
                          </a:rPr>
                          <m:t>𝑇</m:t>
                        </m:r>
                      </m:sup>
                    </m:sSup>
                    <m:r>
                      <a:rPr lang="zh-CN" altLang="en-US" sz="2400" i="1" dirty="0">
                        <a:latin typeface="Cambria Math" panose="02040503050406030204" pitchFamily="18" charset="0"/>
                        <a:ea typeface="楷体" panose="02010609060101010101" pitchFamily="49" charset="-122"/>
                      </a:rPr>
                      <m:t>。</m:t>
                    </m:r>
                  </m:oMath>
                </a14:m>
                <a:r>
                  <a:rPr lang="zh-CN" altLang="en-US" sz="2400" dirty="0" smtClean="0">
                    <a:latin typeface="楷体" panose="02010609060101010101" pitchFamily="49" charset="-122"/>
                    <a:ea typeface="楷体" panose="02010609060101010101" pitchFamily="49" charset="-122"/>
                  </a:rPr>
                  <a:t>目标是</a:t>
                </a:r>
                <a:r>
                  <a:rPr lang="zh-CN" altLang="en-US" sz="2400" dirty="0">
                    <a:latin typeface="楷体" panose="02010609060101010101" pitchFamily="49" charset="-122"/>
                    <a:ea typeface="楷体" panose="02010609060101010101" pitchFamily="49" charset="-122"/>
                  </a:rPr>
                  <a:t>将这组数据降维到二维，</a:t>
                </a:r>
                <a:r>
                  <a:rPr lang="en-US" altLang="zh-CN" sz="2400" dirty="0" smtClean="0">
                    <a:latin typeface="楷体" panose="02010609060101010101" pitchFamily="49" charset="-122"/>
                    <a:ea typeface="楷体" panose="02010609060101010101" pitchFamily="49" charset="-122"/>
                  </a:rPr>
                  <a:t>SNE</a:t>
                </a:r>
                <a:r>
                  <a:rPr lang="zh-CN" altLang="en-US" sz="2400" dirty="0" smtClean="0">
                    <a:latin typeface="楷体" panose="02010609060101010101" pitchFamily="49" charset="-122"/>
                    <a:ea typeface="楷体" panose="02010609060101010101" pitchFamily="49" charset="-122"/>
                  </a:rPr>
                  <a:t>的基本</a:t>
                </a:r>
                <a:r>
                  <a:rPr lang="zh-CN" altLang="en-US" sz="2400" dirty="0">
                    <a:latin typeface="楷体" panose="02010609060101010101" pitchFamily="49" charset="-122"/>
                    <a:ea typeface="楷体" panose="02010609060101010101" pitchFamily="49" charset="-122"/>
                  </a:rPr>
                  <a:t>思想是若两个数据在高维空间中是相似的，那么降维到二维空间时距离得很近。</a:t>
                </a:r>
                <a:endParaRPr lang="zh-CN" altLang="en-US" sz="2400" dirty="0">
                  <a:latin typeface="楷体" panose="02010609060101010101" pitchFamily="49" charset="-122"/>
                  <a:ea typeface="楷体" panose="02010609060101010101" pitchFamily="49" charset="-122"/>
                </a:endParaRPr>
              </a:p>
              <a:p>
                <a:pPr marL="342900" indent="-342900">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rPr>
                  <a:t>随机邻近嵌入（</a:t>
                </a:r>
                <a:r>
                  <a:rPr lang="en-US" altLang="zh-CN" sz="2400" dirty="0">
                    <a:latin typeface="楷体" panose="02010609060101010101" pitchFamily="49" charset="-122"/>
                    <a:ea typeface="楷体" panose="02010609060101010101" pitchFamily="49" charset="-122"/>
                  </a:rPr>
                  <a:t>SNE</a:t>
                </a:r>
                <a:r>
                  <a:rPr lang="zh-CN" altLang="en-US" sz="2400" dirty="0">
                    <a:latin typeface="楷体" panose="02010609060101010101" pitchFamily="49" charset="-122"/>
                    <a:ea typeface="楷体" panose="02010609060101010101" pitchFamily="49" charset="-122"/>
                  </a:rPr>
                  <a:t>）采用首先通过将数据点之间的高维欧几里得距离转换</a:t>
                </a:r>
                <a:r>
                  <a:rPr lang="zh-CN" altLang="en-US" sz="2400" dirty="0" smtClean="0">
                    <a:latin typeface="楷体" panose="02010609060101010101" pitchFamily="49" charset="-122"/>
                    <a:ea typeface="楷体" panose="02010609060101010101" pitchFamily="49" charset="-122"/>
                  </a:rPr>
                  <a:t>为相似性</a:t>
                </a:r>
                <a:r>
                  <a:rPr lang="zh-CN" altLang="en-US" sz="2400" dirty="0">
                    <a:latin typeface="楷体" panose="02010609060101010101" pitchFamily="49" charset="-122"/>
                    <a:ea typeface="楷体" panose="02010609060101010101" pitchFamily="49" charset="-122"/>
                  </a:rPr>
                  <a:t>的条件概率来描述两个数据之间的相似性。</a:t>
                </a:r>
                <a:endParaRPr lang="zh-CN" altLang="en-US" sz="2400" dirty="0">
                  <a:latin typeface="楷体" panose="02010609060101010101" pitchFamily="49" charset="-122"/>
                  <a:ea typeface="楷体" panose="02010609060101010101" pitchFamily="49" charset="-122"/>
                </a:endParaRPr>
              </a:p>
            </p:txBody>
          </p:sp>
        </mc:Choice>
        <mc:Fallback>
          <p:sp>
            <p:nvSpPr>
              <p:cNvPr id="4" name="矩形 3"/>
              <p:cNvSpPr>
                <a:spLocks noRot="1" noChangeAspect="1" noMove="1" noResize="1" noEditPoints="1" noAdjustHandles="1" noChangeArrowheads="1" noChangeShapeType="1" noTextEdit="1"/>
              </p:cNvSpPr>
              <p:nvPr/>
            </p:nvSpPr>
            <p:spPr>
              <a:xfrm>
                <a:off x="0" y="1432675"/>
                <a:ext cx="12081625" cy="4893647"/>
              </a:xfrm>
              <a:prstGeom prst="rect">
                <a:avLst/>
              </a:prstGeom>
              <a:blipFill rotWithShape="1">
                <a:blip r:embed="rId1"/>
                <a:stretch>
                  <a:fillRect t="-2" r="1" b="9"/>
                </a:stretch>
              </a:blipFill>
            </p:spPr>
            <p:txBody>
              <a:bodyPr/>
              <a:lstStyle/>
              <a:p>
                <a:r>
                  <a:rPr lang="zh-CN" altLang="en-US">
                    <a:noFill/>
                  </a:rPr>
                  <a:t> </a:t>
                </a:r>
              </a:p>
            </p:txBody>
          </p:sp>
        </mc:Fallback>
      </mc:AlternateContent>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04653" y="847900"/>
            <a:ext cx="4102405" cy="584775"/>
          </a:xfrm>
          <a:prstGeom prst="rect">
            <a:avLst/>
          </a:prstGeom>
        </p:spPr>
        <p:txBody>
          <a:bodyPr wrap="none">
            <a:spAutoFit/>
          </a:bodyPr>
          <a:lstStyle/>
          <a:p>
            <a:r>
              <a:rPr lang="en-US" altLang="zh-CN" sz="3200" b="1" dirty="0" smtClean="0">
                <a:solidFill>
                  <a:schemeClr val="accent3"/>
                </a:solidFill>
                <a:latin typeface="楷体" panose="02010609060101010101" pitchFamily="49" charset="-122"/>
                <a:ea typeface="楷体" panose="02010609060101010101" pitchFamily="49" charset="-122"/>
              </a:rPr>
              <a:t>t-SNE</a:t>
            </a:r>
            <a:r>
              <a:rPr lang="zh-CN" altLang="en-US" sz="3200" b="1" dirty="0" smtClean="0">
                <a:solidFill>
                  <a:schemeClr val="accent3"/>
                </a:solidFill>
                <a:latin typeface="楷体" panose="02010609060101010101" pitchFamily="49" charset="-122"/>
                <a:ea typeface="楷体" panose="02010609060101010101" pitchFamily="49" charset="-122"/>
              </a:rPr>
              <a:t>非线性</a:t>
            </a:r>
            <a:r>
              <a:rPr lang="zh-CN" altLang="en-US" sz="3200" b="1" dirty="0">
                <a:solidFill>
                  <a:schemeClr val="accent3"/>
                </a:solidFill>
                <a:latin typeface="楷体" panose="02010609060101010101" pitchFamily="49" charset="-122"/>
                <a:ea typeface="楷体" panose="02010609060101010101" pitchFamily="49" charset="-122"/>
              </a:rPr>
              <a:t>降维算法</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矩形 3"/>
          <p:cNvSpPr/>
          <p:nvPr/>
        </p:nvSpPr>
        <p:spPr>
          <a:xfrm>
            <a:off x="1" y="1432675"/>
            <a:ext cx="2011680" cy="461665"/>
          </a:xfrm>
          <a:prstGeom prst="rect">
            <a:avLst/>
          </a:prstGeom>
        </p:spPr>
        <p:txBody>
          <a:bodyPr wrap="square">
            <a:spAutoFit/>
          </a:bodyPr>
          <a:lstStyle/>
          <a:p>
            <a:r>
              <a:rPr lang="en-US" altLang="zh-CN" sz="2400" dirty="0" smtClean="0"/>
              <a:t>1</a:t>
            </a:r>
            <a:r>
              <a:rPr lang="zh-CN" altLang="en-US" sz="2400" dirty="0"/>
              <a:t>、</a:t>
            </a:r>
            <a:r>
              <a:rPr lang="en-US" altLang="zh-CN" sz="2400" b="1" dirty="0" smtClean="0">
                <a:latin typeface="楷体" panose="02010609060101010101" pitchFamily="49" charset="-122"/>
                <a:ea typeface="楷体" panose="02010609060101010101" pitchFamily="49" charset="-122"/>
              </a:rPr>
              <a:t>SNE</a:t>
            </a:r>
            <a:r>
              <a:rPr lang="zh-CN" altLang="en-US" sz="2400" b="1" dirty="0" smtClean="0">
                <a:latin typeface="楷体" panose="02010609060101010101" pitchFamily="49" charset="-122"/>
                <a:ea typeface="楷体" panose="02010609060101010101" pitchFamily="49" charset="-122"/>
              </a:rPr>
              <a:t>算法 </a:t>
            </a:r>
            <a:endParaRPr lang="en-US" altLang="zh-CN" sz="2400" b="1" dirty="0" smtClean="0">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rotWithShape="1">
          <a:blip r:embed="rId1"/>
          <a:srcRect r="1219" b="40423"/>
          <a:stretch>
            <a:fillRect/>
          </a:stretch>
        </p:blipFill>
        <p:spPr>
          <a:xfrm>
            <a:off x="135826" y="2229660"/>
            <a:ext cx="9262174" cy="3971554"/>
          </a:xfrm>
          <a:prstGeom prst="rect">
            <a:avLst/>
          </a:prstGeom>
        </p:spPr>
      </p:pic>
    </p:spTree>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04653" y="847900"/>
            <a:ext cx="4102405" cy="584775"/>
          </a:xfrm>
          <a:prstGeom prst="rect">
            <a:avLst/>
          </a:prstGeom>
        </p:spPr>
        <p:txBody>
          <a:bodyPr wrap="none">
            <a:spAutoFit/>
          </a:bodyPr>
          <a:lstStyle/>
          <a:p>
            <a:r>
              <a:rPr lang="en-US" altLang="zh-CN" sz="3200" b="1" dirty="0" smtClean="0">
                <a:solidFill>
                  <a:schemeClr val="accent3"/>
                </a:solidFill>
                <a:latin typeface="楷体" panose="02010609060101010101" pitchFamily="49" charset="-122"/>
                <a:ea typeface="楷体" panose="02010609060101010101" pitchFamily="49" charset="-122"/>
              </a:rPr>
              <a:t>t-SNE</a:t>
            </a:r>
            <a:r>
              <a:rPr lang="zh-CN" altLang="en-US" sz="3200" b="1" dirty="0" smtClean="0">
                <a:solidFill>
                  <a:schemeClr val="accent3"/>
                </a:solidFill>
                <a:latin typeface="楷体" panose="02010609060101010101" pitchFamily="49" charset="-122"/>
                <a:ea typeface="楷体" panose="02010609060101010101" pitchFamily="49" charset="-122"/>
              </a:rPr>
              <a:t>非线性</a:t>
            </a:r>
            <a:r>
              <a:rPr lang="zh-CN" altLang="en-US" sz="3200" b="1" dirty="0">
                <a:solidFill>
                  <a:schemeClr val="accent3"/>
                </a:solidFill>
                <a:latin typeface="楷体" panose="02010609060101010101" pitchFamily="49" charset="-122"/>
                <a:ea typeface="楷体" panose="02010609060101010101" pitchFamily="49" charset="-122"/>
              </a:rPr>
              <a:t>降维算法</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矩形 3"/>
          <p:cNvSpPr/>
          <p:nvPr/>
        </p:nvSpPr>
        <p:spPr>
          <a:xfrm>
            <a:off x="1" y="1432675"/>
            <a:ext cx="2011680" cy="461665"/>
          </a:xfrm>
          <a:prstGeom prst="rect">
            <a:avLst/>
          </a:prstGeom>
        </p:spPr>
        <p:txBody>
          <a:bodyPr wrap="square">
            <a:spAutoFit/>
          </a:bodyPr>
          <a:lstStyle/>
          <a:p>
            <a:r>
              <a:rPr lang="en-US" altLang="zh-CN" sz="2400" dirty="0" smtClean="0"/>
              <a:t>1</a:t>
            </a:r>
            <a:r>
              <a:rPr lang="zh-CN" altLang="en-US" sz="2400" dirty="0"/>
              <a:t>、</a:t>
            </a:r>
            <a:r>
              <a:rPr lang="en-US" altLang="zh-CN" sz="2400" b="1" dirty="0" smtClean="0">
                <a:latin typeface="楷体" panose="02010609060101010101" pitchFamily="49" charset="-122"/>
                <a:ea typeface="楷体" panose="02010609060101010101" pitchFamily="49" charset="-122"/>
              </a:rPr>
              <a:t>SNE</a:t>
            </a:r>
            <a:r>
              <a:rPr lang="zh-CN" altLang="en-US" sz="2400" b="1" dirty="0" smtClean="0">
                <a:latin typeface="楷体" panose="02010609060101010101" pitchFamily="49" charset="-122"/>
                <a:ea typeface="楷体" panose="02010609060101010101" pitchFamily="49" charset="-122"/>
              </a:rPr>
              <a:t>算法 </a:t>
            </a:r>
            <a:endParaRPr lang="en-US" altLang="zh-CN" sz="2400" b="1" dirty="0" smtClean="0">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1"/>
          <a:stretch>
            <a:fillRect/>
          </a:stretch>
        </p:blipFill>
        <p:spPr>
          <a:xfrm>
            <a:off x="176927" y="2114489"/>
            <a:ext cx="8977233" cy="3963410"/>
          </a:xfrm>
          <a:prstGeom prst="rect">
            <a:avLst/>
          </a:prstGeom>
        </p:spPr>
      </p:pic>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04653" y="847900"/>
            <a:ext cx="4102405" cy="584775"/>
          </a:xfrm>
          <a:prstGeom prst="rect">
            <a:avLst/>
          </a:prstGeom>
        </p:spPr>
        <p:txBody>
          <a:bodyPr wrap="none">
            <a:spAutoFit/>
          </a:bodyPr>
          <a:lstStyle/>
          <a:p>
            <a:r>
              <a:rPr lang="en-US" altLang="zh-CN" sz="3200" b="1" dirty="0" smtClean="0">
                <a:solidFill>
                  <a:schemeClr val="accent3"/>
                </a:solidFill>
                <a:latin typeface="楷体" panose="02010609060101010101" pitchFamily="49" charset="-122"/>
                <a:ea typeface="楷体" panose="02010609060101010101" pitchFamily="49" charset="-122"/>
              </a:rPr>
              <a:t>t-SNE</a:t>
            </a:r>
            <a:r>
              <a:rPr lang="zh-CN" altLang="en-US" sz="3200" b="1" dirty="0" smtClean="0">
                <a:solidFill>
                  <a:schemeClr val="accent3"/>
                </a:solidFill>
                <a:latin typeface="楷体" panose="02010609060101010101" pitchFamily="49" charset="-122"/>
                <a:ea typeface="楷体" panose="02010609060101010101" pitchFamily="49" charset="-122"/>
              </a:rPr>
              <a:t>非线性</a:t>
            </a:r>
            <a:r>
              <a:rPr lang="zh-CN" altLang="en-US" sz="3200" b="1" dirty="0">
                <a:solidFill>
                  <a:schemeClr val="accent3"/>
                </a:solidFill>
                <a:latin typeface="楷体" panose="02010609060101010101" pitchFamily="49" charset="-122"/>
                <a:ea typeface="楷体" panose="02010609060101010101" pitchFamily="49" charset="-122"/>
              </a:rPr>
              <a:t>降维算法</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矩形 3"/>
          <p:cNvSpPr/>
          <p:nvPr/>
        </p:nvSpPr>
        <p:spPr>
          <a:xfrm>
            <a:off x="1" y="1432675"/>
            <a:ext cx="2011680" cy="461665"/>
          </a:xfrm>
          <a:prstGeom prst="rect">
            <a:avLst/>
          </a:prstGeom>
        </p:spPr>
        <p:txBody>
          <a:bodyPr wrap="square">
            <a:spAutoFit/>
          </a:bodyPr>
          <a:lstStyle/>
          <a:p>
            <a:r>
              <a:rPr lang="en-US" altLang="zh-CN" sz="2400" dirty="0" smtClean="0"/>
              <a:t>1</a:t>
            </a:r>
            <a:r>
              <a:rPr lang="zh-CN" altLang="en-US" sz="2400" dirty="0"/>
              <a:t>、</a:t>
            </a:r>
            <a:r>
              <a:rPr lang="en-US" altLang="zh-CN" sz="2400" b="1" dirty="0" smtClean="0">
                <a:latin typeface="楷体" panose="02010609060101010101" pitchFamily="49" charset="-122"/>
                <a:ea typeface="楷体" panose="02010609060101010101" pitchFamily="49" charset="-122"/>
              </a:rPr>
              <a:t>SNE</a:t>
            </a:r>
            <a:r>
              <a:rPr lang="zh-CN" altLang="en-US" sz="2400" b="1" dirty="0" smtClean="0">
                <a:latin typeface="楷体" panose="02010609060101010101" pitchFamily="49" charset="-122"/>
                <a:ea typeface="楷体" panose="02010609060101010101" pitchFamily="49" charset="-122"/>
              </a:rPr>
              <a:t>算法 </a:t>
            </a:r>
            <a:endParaRPr lang="en-US" altLang="zh-CN" sz="2400" b="1" dirty="0" smtClean="0">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1"/>
          <a:stretch>
            <a:fillRect/>
          </a:stretch>
        </p:blipFill>
        <p:spPr>
          <a:xfrm>
            <a:off x="122421" y="1894340"/>
            <a:ext cx="8625339" cy="4475909"/>
          </a:xfrm>
          <a:prstGeom prst="rect">
            <a:avLst/>
          </a:prstGeom>
        </p:spPr>
      </p:pic>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04653" y="847900"/>
            <a:ext cx="4102405" cy="584775"/>
          </a:xfrm>
          <a:prstGeom prst="rect">
            <a:avLst/>
          </a:prstGeom>
        </p:spPr>
        <p:txBody>
          <a:bodyPr wrap="none">
            <a:spAutoFit/>
          </a:bodyPr>
          <a:lstStyle/>
          <a:p>
            <a:r>
              <a:rPr lang="en-US" altLang="zh-CN" sz="3200" b="1" dirty="0" smtClean="0">
                <a:solidFill>
                  <a:schemeClr val="accent3"/>
                </a:solidFill>
                <a:latin typeface="楷体" panose="02010609060101010101" pitchFamily="49" charset="-122"/>
                <a:ea typeface="楷体" panose="02010609060101010101" pitchFamily="49" charset="-122"/>
              </a:rPr>
              <a:t>t-SNE</a:t>
            </a:r>
            <a:r>
              <a:rPr lang="zh-CN" altLang="en-US" sz="3200" b="1" dirty="0" smtClean="0">
                <a:solidFill>
                  <a:schemeClr val="accent3"/>
                </a:solidFill>
                <a:latin typeface="楷体" panose="02010609060101010101" pitchFamily="49" charset="-122"/>
                <a:ea typeface="楷体" panose="02010609060101010101" pitchFamily="49" charset="-122"/>
              </a:rPr>
              <a:t>非线性</a:t>
            </a:r>
            <a:r>
              <a:rPr lang="zh-CN" altLang="en-US" sz="3200" b="1" dirty="0">
                <a:solidFill>
                  <a:schemeClr val="accent3"/>
                </a:solidFill>
                <a:latin typeface="楷体" panose="02010609060101010101" pitchFamily="49" charset="-122"/>
                <a:ea typeface="楷体" panose="02010609060101010101" pitchFamily="49" charset="-122"/>
              </a:rPr>
              <a:t>降维算法</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矩形 3"/>
          <p:cNvSpPr/>
          <p:nvPr/>
        </p:nvSpPr>
        <p:spPr>
          <a:xfrm>
            <a:off x="0" y="1432675"/>
            <a:ext cx="2377439" cy="461665"/>
          </a:xfrm>
          <a:prstGeom prst="rect">
            <a:avLst/>
          </a:prstGeom>
        </p:spPr>
        <p:txBody>
          <a:bodyPr wrap="square">
            <a:spAutoFit/>
          </a:bodyPr>
          <a:lstStyle/>
          <a:p>
            <a:r>
              <a:rPr lang="en-US" altLang="zh-CN" sz="2400" b="1" dirty="0">
                <a:latin typeface="楷体" panose="02010609060101010101" pitchFamily="49" charset="-122"/>
                <a:ea typeface="楷体" panose="02010609060101010101" pitchFamily="49" charset="-122"/>
              </a:rPr>
              <a:t>2</a:t>
            </a:r>
            <a:r>
              <a:rPr lang="zh-CN" altLang="en-US" sz="2400" b="1" dirty="0" smtClean="0">
                <a:latin typeface="楷体" panose="02010609060101010101" pitchFamily="49" charset="-122"/>
                <a:ea typeface="楷体" panose="02010609060101010101" pitchFamily="49" charset="-122"/>
              </a:rPr>
              <a:t>、</a:t>
            </a:r>
            <a:r>
              <a:rPr lang="en-US" altLang="zh-CN" sz="2400" b="1" dirty="0" smtClean="0">
                <a:latin typeface="楷体" panose="02010609060101010101" pitchFamily="49" charset="-122"/>
                <a:ea typeface="楷体" panose="02010609060101010101" pitchFamily="49" charset="-122"/>
              </a:rPr>
              <a:t>t-SNE</a:t>
            </a:r>
            <a:r>
              <a:rPr lang="zh-CN" altLang="en-US" sz="2400" b="1" dirty="0" smtClean="0">
                <a:latin typeface="楷体" panose="02010609060101010101" pitchFamily="49" charset="-122"/>
                <a:ea typeface="楷体" panose="02010609060101010101" pitchFamily="49" charset="-122"/>
              </a:rPr>
              <a:t>算法 </a:t>
            </a:r>
            <a:endParaRPr lang="en-US" altLang="zh-CN" sz="2400" b="1" dirty="0" smtClean="0">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1"/>
          <a:stretch>
            <a:fillRect/>
          </a:stretch>
        </p:blipFill>
        <p:spPr>
          <a:xfrm>
            <a:off x="215130" y="2224344"/>
            <a:ext cx="9158410" cy="3963095"/>
          </a:xfrm>
          <a:prstGeom prst="rect">
            <a:avLst/>
          </a:prstGeom>
        </p:spPr>
      </p:pic>
    </p:spTree>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04653" y="847900"/>
            <a:ext cx="4102405" cy="584775"/>
          </a:xfrm>
          <a:prstGeom prst="rect">
            <a:avLst/>
          </a:prstGeom>
        </p:spPr>
        <p:txBody>
          <a:bodyPr wrap="none">
            <a:spAutoFit/>
          </a:bodyPr>
          <a:lstStyle/>
          <a:p>
            <a:r>
              <a:rPr lang="en-US" altLang="zh-CN" sz="3200" b="1" dirty="0" smtClean="0">
                <a:solidFill>
                  <a:schemeClr val="accent3"/>
                </a:solidFill>
                <a:latin typeface="楷体" panose="02010609060101010101" pitchFamily="49" charset="-122"/>
                <a:ea typeface="楷体" panose="02010609060101010101" pitchFamily="49" charset="-122"/>
              </a:rPr>
              <a:t>t-SNE</a:t>
            </a:r>
            <a:r>
              <a:rPr lang="zh-CN" altLang="en-US" sz="3200" b="1" dirty="0" smtClean="0">
                <a:solidFill>
                  <a:schemeClr val="accent3"/>
                </a:solidFill>
                <a:latin typeface="楷体" panose="02010609060101010101" pitchFamily="49" charset="-122"/>
                <a:ea typeface="楷体" panose="02010609060101010101" pitchFamily="49" charset="-122"/>
              </a:rPr>
              <a:t>非线性</a:t>
            </a:r>
            <a:r>
              <a:rPr lang="zh-CN" altLang="en-US" sz="3200" b="1" dirty="0">
                <a:solidFill>
                  <a:schemeClr val="accent3"/>
                </a:solidFill>
                <a:latin typeface="楷体" panose="02010609060101010101" pitchFamily="49" charset="-122"/>
                <a:ea typeface="楷体" panose="02010609060101010101" pitchFamily="49" charset="-122"/>
              </a:rPr>
              <a:t>降维算法</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矩形 3"/>
          <p:cNvSpPr/>
          <p:nvPr/>
        </p:nvSpPr>
        <p:spPr>
          <a:xfrm>
            <a:off x="0" y="1432675"/>
            <a:ext cx="2377439" cy="461665"/>
          </a:xfrm>
          <a:prstGeom prst="rect">
            <a:avLst/>
          </a:prstGeom>
        </p:spPr>
        <p:txBody>
          <a:bodyPr wrap="square">
            <a:spAutoFit/>
          </a:bodyPr>
          <a:lstStyle/>
          <a:p>
            <a:r>
              <a:rPr lang="en-US" altLang="zh-CN" sz="2400" b="1" dirty="0">
                <a:latin typeface="楷体" panose="02010609060101010101" pitchFamily="49" charset="-122"/>
                <a:ea typeface="楷体" panose="02010609060101010101" pitchFamily="49" charset="-122"/>
              </a:rPr>
              <a:t>2</a:t>
            </a:r>
            <a:r>
              <a:rPr lang="zh-CN" altLang="en-US" sz="2400" b="1" dirty="0" smtClean="0">
                <a:latin typeface="楷体" panose="02010609060101010101" pitchFamily="49" charset="-122"/>
                <a:ea typeface="楷体" panose="02010609060101010101" pitchFamily="49" charset="-122"/>
              </a:rPr>
              <a:t>、</a:t>
            </a:r>
            <a:r>
              <a:rPr lang="en-US" altLang="zh-CN" sz="2400" b="1" dirty="0" smtClean="0">
                <a:latin typeface="楷体" panose="02010609060101010101" pitchFamily="49" charset="-122"/>
                <a:ea typeface="楷体" panose="02010609060101010101" pitchFamily="49" charset="-122"/>
              </a:rPr>
              <a:t>t-SNE</a:t>
            </a:r>
            <a:r>
              <a:rPr lang="zh-CN" altLang="en-US" sz="2400" b="1" dirty="0" smtClean="0">
                <a:latin typeface="楷体" panose="02010609060101010101" pitchFamily="49" charset="-122"/>
                <a:ea typeface="楷体" panose="02010609060101010101" pitchFamily="49" charset="-122"/>
              </a:rPr>
              <a:t>算法 </a:t>
            </a:r>
            <a:endParaRPr lang="en-US" altLang="zh-CN" sz="2400" b="1" dirty="0" smtClean="0">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1"/>
          <a:stretch>
            <a:fillRect/>
          </a:stretch>
        </p:blipFill>
        <p:spPr>
          <a:xfrm>
            <a:off x="209414" y="1894340"/>
            <a:ext cx="8091306" cy="4377105"/>
          </a:xfrm>
          <a:prstGeom prst="rect">
            <a:avLst/>
          </a:prstGeom>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899" y="791165"/>
            <a:ext cx="11703021" cy="5786199"/>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在实际问题的研究中，往往涉及多变量。而且不同变量之间有一定的相关性。</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当变量</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较多时，势必增加了分析问题的复杂性。由于变量较多且变量之间存在相关性</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，使得</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观测到的数据在一定程度上有所重叠。因此利用变量间信息的重叠，通过</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变量的</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降维，可以使得复杂问题得到简化。</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主成分分析是</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利用降维的思想，在</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尽量减少</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信息损失的前提下，将多变量转化为少数几个综合变量的一种机器学习方法。</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例如</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，在商品经济中，用主成分分析可以将复杂的经济数据综合成几个商业指数，</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如物价指数</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、生活费用指数以及商业活动指数等。主成分分析是由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Pearson </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提出，后来</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被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Hotelling</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发展</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起来的。通常将生成的综合变量称为主成分，这些</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主成分保留</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原始变量的绝大部分信息，都是原始变量的线性组合，而且各个主成分之间</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互不</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相关。在研究复杂问题时，通过主成分分析，可以从事物错综复杂的关系中</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找出一些</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主要成分，揭示事物内部变量之间的规律，简化问题，提高分析效率。</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04653" y="847900"/>
            <a:ext cx="4102405" cy="584775"/>
          </a:xfrm>
          <a:prstGeom prst="rect">
            <a:avLst/>
          </a:prstGeom>
        </p:spPr>
        <p:txBody>
          <a:bodyPr wrap="none">
            <a:spAutoFit/>
          </a:bodyPr>
          <a:lstStyle/>
          <a:p>
            <a:r>
              <a:rPr lang="en-US" altLang="zh-CN" sz="3200" b="1" dirty="0" smtClean="0">
                <a:solidFill>
                  <a:schemeClr val="accent3"/>
                </a:solidFill>
                <a:latin typeface="楷体" panose="02010609060101010101" pitchFamily="49" charset="-122"/>
                <a:ea typeface="楷体" panose="02010609060101010101" pitchFamily="49" charset="-122"/>
              </a:rPr>
              <a:t>t-SNE</a:t>
            </a:r>
            <a:r>
              <a:rPr lang="zh-CN" altLang="en-US" sz="3200" b="1" dirty="0" smtClean="0">
                <a:solidFill>
                  <a:schemeClr val="accent3"/>
                </a:solidFill>
                <a:latin typeface="楷体" panose="02010609060101010101" pitchFamily="49" charset="-122"/>
                <a:ea typeface="楷体" panose="02010609060101010101" pitchFamily="49" charset="-122"/>
              </a:rPr>
              <a:t>非线性</a:t>
            </a:r>
            <a:r>
              <a:rPr lang="zh-CN" altLang="en-US" sz="3200" b="1" dirty="0">
                <a:solidFill>
                  <a:schemeClr val="accent3"/>
                </a:solidFill>
                <a:latin typeface="楷体" panose="02010609060101010101" pitchFamily="49" charset="-122"/>
                <a:ea typeface="楷体" panose="02010609060101010101" pitchFamily="49" charset="-122"/>
              </a:rPr>
              <a:t>降维算法</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矩形 3"/>
          <p:cNvSpPr/>
          <p:nvPr/>
        </p:nvSpPr>
        <p:spPr>
          <a:xfrm>
            <a:off x="0" y="1580582"/>
            <a:ext cx="2377439" cy="461665"/>
          </a:xfrm>
          <a:prstGeom prst="rect">
            <a:avLst/>
          </a:prstGeom>
        </p:spPr>
        <p:txBody>
          <a:bodyPr wrap="square">
            <a:spAutoFit/>
          </a:bodyPr>
          <a:lstStyle/>
          <a:p>
            <a:r>
              <a:rPr lang="en-US" altLang="zh-CN" sz="2400" b="1" dirty="0">
                <a:latin typeface="楷体" panose="02010609060101010101" pitchFamily="49" charset="-122"/>
                <a:ea typeface="楷体" panose="02010609060101010101" pitchFamily="49" charset="-122"/>
              </a:rPr>
              <a:t>2</a:t>
            </a:r>
            <a:r>
              <a:rPr lang="zh-CN" altLang="en-US" sz="2400" b="1" dirty="0" smtClean="0">
                <a:latin typeface="楷体" panose="02010609060101010101" pitchFamily="49" charset="-122"/>
                <a:ea typeface="楷体" panose="02010609060101010101" pitchFamily="49" charset="-122"/>
              </a:rPr>
              <a:t>、</a:t>
            </a:r>
            <a:r>
              <a:rPr lang="en-US" altLang="zh-CN" sz="2400" b="1" dirty="0" smtClean="0">
                <a:latin typeface="楷体" panose="02010609060101010101" pitchFamily="49" charset="-122"/>
                <a:ea typeface="楷体" panose="02010609060101010101" pitchFamily="49" charset="-122"/>
              </a:rPr>
              <a:t>t-SNE</a:t>
            </a:r>
            <a:r>
              <a:rPr lang="zh-CN" altLang="en-US" sz="2400" b="1" dirty="0" smtClean="0">
                <a:latin typeface="楷体" panose="02010609060101010101" pitchFamily="49" charset="-122"/>
                <a:ea typeface="楷体" panose="02010609060101010101" pitchFamily="49" charset="-122"/>
              </a:rPr>
              <a:t>算法 </a:t>
            </a:r>
            <a:endParaRPr lang="en-US" altLang="zh-CN" sz="2400" b="1" dirty="0" smtClean="0">
              <a:latin typeface="楷体" panose="02010609060101010101" pitchFamily="49" charset="-122"/>
              <a:ea typeface="楷体" panose="02010609060101010101" pitchFamily="49" charset="-122"/>
            </a:endParaRPr>
          </a:p>
        </p:txBody>
      </p:sp>
      <p:sp>
        <p:nvSpPr>
          <p:cNvPr id="5" name="矩形 4"/>
          <p:cNvSpPr/>
          <p:nvPr/>
        </p:nvSpPr>
        <p:spPr>
          <a:xfrm>
            <a:off x="0" y="2651820"/>
            <a:ext cx="12192000" cy="2308324"/>
          </a:xfrm>
          <a:prstGeom prst="rect">
            <a:avLst/>
          </a:prstGeom>
        </p:spPr>
        <p:txBody>
          <a:bodyPr wrap="square">
            <a:spAutoFit/>
          </a:bodyPr>
          <a:lstStyle/>
          <a:p>
            <a:pPr marL="342900" indent="-342900">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rPr>
              <a:t>因此，</a:t>
            </a:r>
            <a:r>
              <a:rPr lang="en-US" altLang="zh-CN" sz="2400" dirty="0">
                <a:latin typeface="楷体" panose="02010609060101010101" pitchFamily="49" charset="-122"/>
                <a:ea typeface="楷体" panose="02010609060101010101" pitchFamily="49" charset="-122"/>
              </a:rPr>
              <a:t>t-SNE </a:t>
            </a:r>
            <a:r>
              <a:rPr lang="zh-CN" altLang="en-US" sz="2400" dirty="0">
                <a:latin typeface="楷体" panose="02010609060101010101" pitchFamily="49" charset="-122"/>
                <a:ea typeface="楷体" panose="02010609060101010101" pitchFamily="49" charset="-122"/>
              </a:rPr>
              <a:t>的主要优势在于通过 </a:t>
            </a:r>
            <a:r>
              <a:rPr lang="en-US" altLang="zh-CN" sz="2400" dirty="0">
                <a:latin typeface="楷体" panose="02010609060101010101" pitchFamily="49" charset="-122"/>
                <a:ea typeface="楷体" panose="02010609060101010101" pitchFamily="49" charset="-122"/>
              </a:rPr>
              <a:t>t </a:t>
            </a:r>
            <a:r>
              <a:rPr lang="zh-CN" altLang="en-US" sz="2400" dirty="0">
                <a:latin typeface="楷体" panose="02010609060101010101" pitchFamily="49" charset="-122"/>
                <a:ea typeface="楷体" panose="02010609060101010101" pitchFamily="49" charset="-122"/>
              </a:rPr>
              <a:t>分布与正态分布的差异，与其他降维</a:t>
            </a:r>
            <a:r>
              <a:rPr lang="zh-CN" altLang="en-US" sz="2400" dirty="0" smtClean="0">
                <a:latin typeface="楷体" panose="02010609060101010101" pitchFamily="49" charset="-122"/>
                <a:ea typeface="楷体" panose="02010609060101010101" pitchFamily="49" charset="-122"/>
              </a:rPr>
              <a:t>方法相比</a:t>
            </a:r>
            <a:r>
              <a:rPr lang="zh-CN" altLang="en-US" sz="2400" dirty="0">
                <a:latin typeface="楷体" panose="02010609060101010101" pitchFamily="49" charset="-122"/>
                <a:ea typeface="楷体" panose="02010609060101010101" pitchFamily="49" charset="-122"/>
              </a:rPr>
              <a:t>，解决了样本分布拥挤、边界不明显的问题，使得相似的样本能够聚集在一起</a:t>
            </a:r>
            <a:r>
              <a:rPr lang="zh-CN" altLang="en-US" sz="2400" dirty="0" smtClean="0">
                <a:latin typeface="楷体" panose="02010609060101010101" pitchFamily="49" charset="-122"/>
                <a:ea typeface="楷体" panose="02010609060101010101" pitchFamily="49" charset="-122"/>
              </a:rPr>
              <a:t>，而</a:t>
            </a:r>
            <a:r>
              <a:rPr lang="zh-CN" altLang="en-US" sz="2400" dirty="0">
                <a:latin typeface="楷体" panose="02010609060101010101" pitchFamily="49" charset="-122"/>
                <a:ea typeface="楷体" panose="02010609060101010101" pitchFamily="49" charset="-122"/>
              </a:rPr>
              <a:t>差异大的样本能够有效地分开。但它同时也有计算复杂度高，目标函数非凸，</a:t>
            </a:r>
            <a:r>
              <a:rPr lang="zh-CN" altLang="en-US" sz="2400" dirty="0" smtClean="0">
                <a:latin typeface="楷体" panose="02010609060101010101" pitchFamily="49" charset="-122"/>
                <a:ea typeface="楷体" panose="02010609060101010101" pitchFamily="49" charset="-122"/>
              </a:rPr>
              <a:t>容易</a:t>
            </a:r>
            <a:r>
              <a:rPr lang="zh-CN" altLang="en-US" sz="2400" dirty="0">
                <a:latin typeface="楷体" panose="02010609060101010101" pitchFamily="49" charset="-122"/>
                <a:ea typeface="楷体" panose="02010609060101010101" pitchFamily="49" charset="-122"/>
              </a:rPr>
              <a:t>得到局部最优解；对参数敏感、结果具有随机性等缺陷。</a:t>
            </a:r>
            <a:endParaRPr lang="zh-CN" altLang="en-US" sz="2400" dirty="0">
              <a:latin typeface="楷体" panose="02010609060101010101" pitchFamily="49" charset="-122"/>
              <a:ea typeface="楷体" panose="02010609060101010101" pitchFamily="49" charset="-122"/>
            </a:endParaRPr>
          </a:p>
          <a:p>
            <a:pPr marL="342900" indent="-342900">
              <a:buFont typeface="Wingdings" panose="05000000000000000000" pitchFamily="2" charset="2"/>
              <a:buChar char="Ø"/>
            </a:pPr>
            <a:r>
              <a:rPr lang="en-US" altLang="zh-CN" sz="2400" dirty="0">
                <a:latin typeface="楷体" panose="02010609060101010101" pitchFamily="49" charset="-122"/>
                <a:ea typeface="楷体" panose="02010609060101010101" pitchFamily="49" charset="-122"/>
              </a:rPr>
              <a:t>t-SNE </a:t>
            </a:r>
            <a:r>
              <a:rPr lang="zh-CN" altLang="en-US" sz="2400" dirty="0">
                <a:latin typeface="楷体" panose="02010609060101010101" pitchFamily="49" charset="-122"/>
                <a:ea typeface="楷体" panose="02010609060101010101" pitchFamily="49" charset="-122"/>
              </a:rPr>
              <a:t>非线性降维算法在实际问题中可用于处理高维数据集，并应用于</a:t>
            </a:r>
            <a:r>
              <a:rPr lang="zh-CN" altLang="en-US" sz="2400" dirty="0" smtClean="0">
                <a:latin typeface="楷体" panose="02010609060101010101" pitchFamily="49" charset="-122"/>
                <a:ea typeface="楷体" panose="02010609060101010101" pitchFamily="49" charset="-122"/>
              </a:rPr>
              <a:t>自然语言处理</a:t>
            </a:r>
            <a:r>
              <a:rPr lang="zh-CN" altLang="en-US" sz="2400" dirty="0">
                <a:latin typeface="楷体" panose="02010609060101010101" pitchFamily="49" charset="-122"/>
                <a:ea typeface="楷体" panose="02010609060101010101" pitchFamily="49" charset="-122"/>
              </a:rPr>
              <a:t>、图像处理、基因组数据和语音处理等。</a:t>
            </a:r>
            <a:endParaRPr lang="zh-CN" altLang="en-US" sz="2400" dirty="0">
              <a:latin typeface="楷体" panose="02010609060101010101" pitchFamily="49" charset="-122"/>
              <a:ea typeface="楷体" panose="02010609060101010101" pitchFamily="49" charset="-122"/>
            </a:endParaRPr>
          </a:p>
        </p:txBody>
      </p:sp>
    </p:spTree>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5</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801382" y="3856861"/>
            <a:ext cx="8564880" cy="1887696"/>
          </a:xfrm>
          <a:prstGeom prst="rect">
            <a:avLst/>
          </a:prstGeom>
          <a:noFill/>
        </p:spPr>
        <p:txBody>
          <a:bodyPr wrap="square" rtlCol="0">
            <a:spAutoFit/>
          </a:bodyPr>
          <a:lstStyle/>
          <a:p>
            <a:pPr algn="ctr">
              <a:lnSpc>
                <a:spcPts val="7000"/>
              </a:lnSpc>
            </a:pPr>
            <a:r>
              <a:rPr lang="zh-CN" altLang="en-US" sz="8000" b="1" dirty="0" smtClean="0">
                <a:solidFill>
                  <a:schemeClr val="accent3"/>
                </a:solidFill>
                <a:latin typeface="楷体" panose="02010609060101010101" pitchFamily="49" charset="-122"/>
                <a:ea typeface="楷体" panose="02010609060101010101" pitchFamily="49" charset="-122"/>
              </a:rPr>
              <a:t>主成分分析</a:t>
            </a:r>
            <a:r>
              <a:rPr lang="zh-CN" altLang="en-US" sz="8000" b="1" dirty="0">
                <a:solidFill>
                  <a:schemeClr val="accent3"/>
                </a:solidFill>
                <a:latin typeface="楷体" panose="02010609060101010101" pitchFamily="49" charset="-122"/>
                <a:ea typeface="楷体" panose="02010609060101010101" pitchFamily="49" charset="-122"/>
              </a:rPr>
              <a:t>实践</a:t>
            </a:r>
            <a:endParaRPr lang="en-US" altLang="zh-CN" sz="8000" b="1" dirty="0" smtClean="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4000" b="1" dirty="0" smtClean="0">
                <a:solidFill>
                  <a:schemeClr val="bg2">
                    <a:lumMod val="50000"/>
                  </a:schemeClr>
                </a:solidFill>
                <a:cs typeface="Times New Roman" panose="02020603050405020304" pitchFamily="18" charset="0"/>
              </a:rPr>
              <a:t>Principal component analysis practice</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79828" y="713546"/>
            <a:ext cx="2039341" cy="584775"/>
          </a:xfrm>
          <a:prstGeom prst="rect">
            <a:avLst/>
          </a:prstGeom>
        </p:spPr>
        <p:txBody>
          <a:bodyPr wrap="none">
            <a:spAutoFit/>
          </a:bodyPr>
          <a:lstStyle/>
          <a:p>
            <a:r>
              <a:rPr lang="en-US" altLang="zh-CN" sz="3200" b="1" dirty="0" smtClean="0">
                <a:solidFill>
                  <a:schemeClr val="accent3"/>
                </a:solidFill>
                <a:latin typeface="楷体" panose="02010609060101010101" pitchFamily="49" charset="-122"/>
                <a:ea typeface="楷体" panose="02010609060101010101" pitchFamily="49" charset="-122"/>
              </a:rPr>
              <a:t>R</a:t>
            </a:r>
            <a:r>
              <a:rPr lang="zh-CN" altLang="en-US" sz="3200" b="1" dirty="0" smtClean="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0" y="1764097"/>
            <a:ext cx="12019280" cy="1600438"/>
          </a:xfrm>
          <a:prstGeom prst="rect">
            <a:avLst/>
          </a:prstGeom>
          <a:noFill/>
        </p:spPr>
        <p:txBody>
          <a:bodyPr wrap="square" rtlCol="0">
            <a:spAutoFit/>
          </a:bodyPr>
          <a:lstStyle/>
          <a:p>
            <a:r>
              <a:rPr lang="en-US" altLang="zh-CN" sz="2400" dirty="0" smtClean="0">
                <a:latin typeface="楷体" panose="02010609060101010101" pitchFamily="49" charset="-122"/>
                <a:ea typeface="楷体" panose="02010609060101010101" pitchFamily="49" charset="-122"/>
              </a:rPr>
              <a:t>R </a:t>
            </a:r>
            <a:r>
              <a:rPr lang="zh-CN" altLang="en-US" sz="2400" dirty="0" smtClean="0">
                <a:latin typeface="楷体" panose="02010609060101010101" pitchFamily="49" charset="-122"/>
                <a:ea typeface="楷体" panose="02010609060101010101" pitchFamily="49" charset="-122"/>
              </a:rPr>
              <a:t>语言中可用于进行主成分分析的函数有：</a:t>
            </a:r>
            <a:r>
              <a:rPr lang="en-US" altLang="zh-CN" sz="2400" dirty="0" err="1" smtClean="0">
                <a:latin typeface="楷体" panose="02010609060101010101" pitchFamily="49" charset="-122"/>
                <a:ea typeface="楷体" panose="02010609060101010101" pitchFamily="49" charset="-122"/>
              </a:rPr>
              <a:t>prcomp</a:t>
            </a:r>
            <a:r>
              <a:rPr lang="en-US" altLang="zh-CN" sz="2400" dirty="0" smtClean="0">
                <a:latin typeface="楷体" panose="02010609060101010101" pitchFamily="49" charset="-122"/>
                <a:ea typeface="楷体" panose="02010609060101010101" pitchFamily="49" charset="-122"/>
              </a:rPr>
              <a:t>() </a:t>
            </a:r>
            <a:r>
              <a:rPr lang="zh-CN" altLang="en-US" sz="2400" dirty="0" smtClean="0">
                <a:latin typeface="楷体" panose="02010609060101010101" pitchFamily="49" charset="-122"/>
                <a:ea typeface="楷体" panose="02010609060101010101" pitchFamily="49" charset="-122"/>
              </a:rPr>
              <a:t>和 </a:t>
            </a:r>
            <a:r>
              <a:rPr lang="en-US" altLang="zh-CN" sz="2400" dirty="0" err="1" smtClean="0">
                <a:latin typeface="楷体" panose="02010609060101010101" pitchFamily="49" charset="-122"/>
                <a:ea typeface="楷体" panose="02010609060101010101" pitchFamily="49" charset="-122"/>
              </a:rPr>
              <a:t>princomp</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，以及 </a:t>
            </a:r>
            <a:r>
              <a:rPr lang="en-US" altLang="zh-CN" sz="2400" dirty="0" smtClean="0">
                <a:latin typeface="楷体" panose="02010609060101010101" pitchFamily="49" charset="-122"/>
                <a:ea typeface="楷体" panose="02010609060101010101" pitchFamily="49" charset="-122"/>
              </a:rPr>
              <a:t>psych</a:t>
            </a:r>
            <a:r>
              <a:rPr lang="zh-CN" altLang="en-US" sz="2400" dirty="0" smtClean="0">
                <a:latin typeface="楷体" panose="02010609060101010101" pitchFamily="49" charset="-122"/>
                <a:ea typeface="楷体" panose="02010609060101010101" pitchFamily="49" charset="-122"/>
              </a:rPr>
              <a:t>包对数据进行主成分分析，其中，</a:t>
            </a:r>
            <a:r>
              <a:rPr lang="en-US" altLang="zh-CN" sz="2400" dirty="0" smtClean="0">
                <a:latin typeface="楷体" panose="02010609060101010101" pitchFamily="49" charset="-122"/>
                <a:ea typeface="楷体" panose="02010609060101010101" pitchFamily="49" charset="-122"/>
              </a:rPr>
              <a:t>principal </a:t>
            </a:r>
            <a:r>
              <a:rPr lang="zh-CN" altLang="en-US" sz="2400" dirty="0" smtClean="0">
                <a:latin typeface="楷体" panose="02010609060101010101" pitchFamily="49" charset="-122"/>
                <a:ea typeface="楷体" panose="02010609060101010101" pitchFamily="49" charset="-122"/>
              </a:rPr>
              <a:t>函数进行主成分分析，</a:t>
            </a:r>
            <a:r>
              <a:rPr lang="en-US" altLang="zh-CN" sz="2400" dirty="0" err="1" smtClean="0">
                <a:latin typeface="楷体" panose="02010609060101010101" pitchFamily="49" charset="-122"/>
                <a:ea typeface="楷体" panose="02010609060101010101" pitchFamily="49" charset="-122"/>
              </a:rPr>
              <a:t>fa.parallel</a:t>
            </a:r>
            <a:r>
              <a:rPr lang="en-US" altLang="zh-CN" sz="2400" dirty="0" smtClean="0">
                <a:latin typeface="楷体" panose="02010609060101010101" pitchFamily="49" charset="-122"/>
                <a:ea typeface="楷体" panose="02010609060101010101" pitchFamily="49" charset="-122"/>
              </a:rPr>
              <a:t> </a:t>
            </a:r>
            <a:r>
              <a:rPr lang="zh-CN" altLang="en-US" sz="2400" dirty="0" smtClean="0">
                <a:latin typeface="楷体" panose="02010609060101010101" pitchFamily="49" charset="-122"/>
                <a:ea typeface="楷体" panose="02010609060101010101" pitchFamily="49" charset="-122"/>
              </a:rPr>
              <a:t>函数生成碎石图等。也可根据 </a:t>
            </a:r>
            <a:r>
              <a:rPr lang="en-US" altLang="zh-CN" sz="2400" dirty="0" smtClean="0">
                <a:latin typeface="楷体" panose="02010609060101010101" pitchFamily="49" charset="-122"/>
                <a:ea typeface="楷体" panose="02010609060101010101" pitchFamily="49" charset="-122"/>
              </a:rPr>
              <a:t>PCA </a:t>
            </a:r>
            <a:r>
              <a:rPr lang="zh-CN" altLang="en-US" sz="2400" dirty="0" smtClean="0">
                <a:latin typeface="楷体" panose="02010609060101010101" pitchFamily="49" charset="-122"/>
                <a:ea typeface="楷体" panose="02010609060101010101" pitchFamily="49" charset="-122"/>
              </a:rPr>
              <a:t>的原理，利用自编函数的方法。下面将利用 </a:t>
            </a:r>
            <a:r>
              <a:rPr lang="en-US" altLang="zh-CN" sz="2400" dirty="0" smtClean="0">
                <a:latin typeface="楷体" panose="02010609060101010101" pitchFamily="49" charset="-122"/>
                <a:ea typeface="楷体" panose="02010609060101010101" pitchFamily="49" charset="-122"/>
              </a:rPr>
              <a:t>R </a:t>
            </a:r>
            <a:r>
              <a:rPr lang="zh-CN" altLang="en-US" sz="2400" dirty="0" smtClean="0">
                <a:latin typeface="楷体" panose="02010609060101010101" pitchFamily="49" charset="-122"/>
                <a:ea typeface="楷体" panose="02010609060101010101" pitchFamily="49" charset="-122"/>
              </a:rPr>
              <a:t>中自带的范例数据集 </a:t>
            </a:r>
            <a:r>
              <a:rPr lang="en-US" altLang="zh-CN" sz="2400" dirty="0" smtClean="0">
                <a:latin typeface="楷体" panose="02010609060101010101" pitchFamily="49" charset="-122"/>
                <a:ea typeface="楷体" panose="02010609060101010101" pitchFamily="49" charset="-122"/>
              </a:rPr>
              <a:t>iris </a:t>
            </a:r>
            <a:r>
              <a:rPr lang="zh-CN" altLang="en-US" sz="2400" dirty="0" smtClean="0">
                <a:latin typeface="楷体" panose="02010609060101010101" pitchFamily="49" charset="-122"/>
                <a:ea typeface="楷体" panose="02010609060101010101" pitchFamily="49" charset="-122"/>
              </a:rPr>
              <a:t>进行示范</a:t>
            </a:r>
            <a:r>
              <a:rPr lang="zh-CN" altLang="en-US" sz="2600" dirty="0" smtClean="0">
                <a:latin typeface="楷体" panose="02010609060101010101" pitchFamily="49" charset="-122"/>
                <a:ea typeface="楷体" panose="02010609060101010101" pitchFamily="49" charset="-122"/>
              </a:rPr>
              <a:t>。</a:t>
            </a:r>
            <a:endParaRPr lang="zh-CN" altLang="en-US" dirty="0" smtClean="0"/>
          </a:p>
        </p:txBody>
      </p:sp>
      <p:sp>
        <p:nvSpPr>
          <p:cNvPr id="4" name="文本框 3"/>
          <p:cNvSpPr txBox="1"/>
          <p:nvPr/>
        </p:nvSpPr>
        <p:spPr>
          <a:xfrm>
            <a:off x="0" y="1193800"/>
            <a:ext cx="2350323" cy="461665"/>
          </a:xfrm>
          <a:prstGeom prst="rect">
            <a:avLst/>
          </a:prstGeom>
          <a:noFill/>
        </p:spPr>
        <p:txBody>
          <a:bodyPr wrap="none" rtlCol="0" anchor="t">
            <a:spAutoFit/>
          </a:bodyPr>
          <a:lstStyle/>
          <a:p>
            <a:r>
              <a:rPr lang="zh-CN" altLang="en-US" sz="2400" b="1" dirty="0" smtClean="0">
                <a:latin typeface="楷体" panose="02010609060101010101" pitchFamily="49" charset="-122"/>
                <a:ea typeface="楷体" panose="02010609060101010101" pitchFamily="49" charset="-122"/>
                <a:sym typeface="+mn-ea"/>
              </a:rPr>
              <a:t>一</a:t>
            </a:r>
            <a:r>
              <a:rPr lang="zh-CN" altLang="en-US" sz="2400" b="1" dirty="0" smtClean="0">
                <a:latin typeface="楷体" panose="02010609060101010101" pitchFamily="49" charset="-122"/>
                <a:ea typeface="楷体" panose="02010609060101010101" pitchFamily="49" charset="-122"/>
                <a:sym typeface="+mn-ea"/>
              </a:rPr>
              <a:t>、主成分分析</a:t>
            </a:r>
            <a:endParaRPr lang="zh-CN" altLang="en-US" b="1" dirty="0">
              <a:latin typeface="楷体" panose="02010609060101010101" pitchFamily="49" charset="-122"/>
              <a:ea typeface="楷体" panose="02010609060101010101" pitchFamily="49" charset="-122"/>
              <a:sym typeface="+mn-ea"/>
            </a:endParaRPr>
          </a:p>
        </p:txBody>
      </p:sp>
      <p:sp>
        <p:nvSpPr>
          <p:cNvPr id="5" name="矩形 4"/>
          <p:cNvSpPr/>
          <p:nvPr/>
        </p:nvSpPr>
        <p:spPr>
          <a:xfrm>
            <a:off x="0" y="3414812"/>
            <a:ext cx="11593518" cy="830997"/>
          </a:xfrm>
          <a:prstGeom prst="rect">
            <a:avLst/>
          </a:prstGeom>
        </p:spPr>
        <p:txBody>
          <a:bodyPr wrap="square">
            <a:spAutoFit/>
          </a:bodyPr>
          <a:lstStyle/>
          <a:p>
            <a:r>
              <a:rPr lang="en-US" altLang="zh-CN" sz="2400" dirty="0">
                <a:latin typeface="楷体" panose="02010609060101010101" pitchFamily="49" charset="-122"/>
                <a:ea typeface="楷体" panose="02010609060101010101" pitchFamily="49" charset="-122"/>
              </a:rPr>
              <a:t>1</a:t>
            </a:r>
            <a:r>
              <a:rPr lang="zh-CN" altLang="en-US" sz="2400" dirty="0">
                <a:latin typeface="楷体" panose="02010609060101010101" pitchFamily="49" charset="-122"/>
                <a:ea typeface="楷体" panose="02010609060101010101" pitchFamily="49" charset="-122"/>
              </a:rPr>
              <a:t>、标准化数据：为了统一数据的量纲并对数据进行中心化，在主成分分析</a:t>
            </a:r>
            <a:r>
              <a:rPr lang="zh-CN" altLang="en-US" sz="2400" dirty="0" smtClean="0">
                <a:latin typeface="楷体" panose="02010609060101010101" pitchFamily="49" charset="-122"/>
                <a:ea typeface="楷体" panose="02010609060101010101" pitchFamily="49" charset="-122"/>
              </a:rPr>
              <a:t>之前往往</a:t>
            </a:r>
            <a:r>
              <a:rPr lang="zh-CN" altLang="en-US" sz="2400" dirty="0">
                <a:latin typeface="楷体" panose="02010609060101010101" pitchFamily="49" charset="-122"/>
                <a:ea typeface="楷体" panose="02010609060101010101" pitchFamily="49" charset="-122"/>
              </a:rPr>
              <a:t>需要对原始数据进行标准化。</a:t>
            </a:r>
            <a:endParaRPr lang="zh-CN" altLang="en-US" sz="2400" dirty="0">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a:blip r:embed="rId1"/>
          <a:stretch>
            <a:fillRect/>
          </a:stretch>
        </p:blipFill>
        <p:spPr>
          <a:xfrm>
            <a:off x="0" y="4478004"/>
            <a:ext cx="9756025" cy="1140476"/>
          </a:xfrm>
          <a:prstGeom prst="rect">
            <a:avLst/>
          </a:prstGeom>
        </p:spPr>
      </p:pic>
    </p:spTree>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79828" y="713546"/>
            <a:ext cx="2039341" cy="584775"/>
          </a:xfrm>
          <a:prstGeom prst="rect">
            <a:avLst/>
          </a:prstGeom>
        </p:spPr>
        <p:txBody>
          <a:bodyPr wrap="none">
            <a:spAutoFit/>
          </a:bodyPr>
          <a:lstStyle/>
          <a:p>
            <a:r>
              <a:rPr lang="en-US" altLang="zh-CN" sz="3200" b="1" dirty="0" smtClean="0">
                <a:solidFill>
                  <a:schemeClr val="accent3"/>
                </a:solidFill>
                <a:latin typeface="楷体" panose="02010609060101010101" pitchFamily="49" charset="-122"/>
                <a:ea typeface="楷体" panose="02010609060101010101" pitchFamily="49" charset="-122"/>
              </a:rPr>
              <a:t>R</a:t>
            </a:r>
            <a:r>
              <a:rPr lang="zh-CN" altLang="en-US" sz="3200" b="1" dirty="0" smtClean="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文本框 3"/>
          <p:cNvSpPr txBox="1"/>
          <p:nvPr/>
        </p:nvSpPr>
        <p:spPr>
          <a:xfrm>
            <a:off x="0" y="1193800"/>
            <a:ext cx="2350323" cy="461665"/>
          </a:xfrm>
          <a:prstGeom prst="rect">
            <a:avLst/>
          </a:prstGeom>
          <a:noFill/>
        </p:spPr>
        <p:txBody>
          <a:bodyPr wrap="none" rtlCol="0" anchor="t">
            <a:spAutoFit/>
          </a:bodyPr>
          <a:lstStyle/>
          <a:p>
            <a:r>
              <a:rPr lang="zh-CN" altLang="en-US" sz="2400" b="1" dirty="0" smtClean="0">
                <a:latin typeface="楷体" panose="02010609060101010101" pitchFamily="49" charset="-122"/>
                <a:ea typeface="楷体" panose="02010609060101010101" pitchFamily="49" charset="-122"/>
                <a:sym typeface="+mn-ea"/>
              </a:rPr>
              <a:t>一</a:t>
            </a:r>
            <a:r>
              <a:rPr lang="zh-CN" altLang="en-US" sz="2400" b="1" dirty="0" smtClean="0">
                <a:latin typeface="楷体" panose="02010609060101010101" pitchFamily="49" charset="-122"/>
                <a:ea typeface="楷体" panose="02010609060101010101" pitchFamily="49" charset="-122"/>
                <a:sym typeface="+mn-ea"/>
              </a:rPr>
              <a:t>、主成分分析</a:t>
            </a:r>
            <a:endParaRPr lang="zh-CN" altLang="en-US" b="1" dirty="0">
              <a:latin typeface="楷体" panose="02010609060101010101" pitchFamily="49" charset="-122"/>
              <a:ea typeface="楷体" panose="02010609060101010101" pitchFamily="49" charset="-122"/>
              <a:sym typeface="+mn-ea"/>
            </a:endParaRPr>
          </a:p>
        </p:txBody>
      </p:sp>
      <p:sp>
        <p:nvSpPr>
          <p:cNvPr id="5" name="矩形 4"/>
          <p:cNvSpPr/>
          <p:nvPr/>
        </p:nvSpPr>
        <p:spPr>
          <a:xfrm>
            <a:off x="0" y="1797313"/>
            <a:ext cx="11593518" cy="1938992"/>
          </a:xfrm>
          <a:prstGeom prst="rect">
            <a:avLst/>
          </a:prstGeom>
        </p:spPr>
        <p:txBody>
          <a:bodyPr wrap="square">
            <a:spAutoFit/>
          </a:bodyPr>
          <a:lstStyle/>
          <a:p>
            <a:r>
              <a:rPr lang="en-US" altLang="zh-CN" sz="2400" dirty="0">
                <a:latin typeface="楷体" panose="02010609060101010101" pitchFamily="49" charset="-122"/>
                <a:ea typeface="楷体" panose="02010609060101010101" pitchFamily="49" charset="-122"/>
              </a:rPr>
              <a:t>2</a:t>
            </a:r>
            <a:r>
              <a:rPr lang="zh-CN" altLang="en-US" sz="2400" dirty="0">
                <a:latin typeface="楷体" panose="02010609060101010101" pitchFamily="49" charset="-122"/>
                <a:ea typeface="楷体" panose="02010609060101010101" pitchFamily="49" charset="-122"/>
              </a:rPr>
              <a:t>、计算相关系数（协方差）矩阵并求解特征值和相应的特征向量，提取各主成</a:t>
            </a:r>
            <a:endParaRPr lang="zh-CN" altLang="en-US" sz="2400" dirty="0">
              <a:latin typeface="楷体" panose="02010609060101010101" pitchFamily="49" charset="-122"/>
              <a:ea typeface="楷体" panose="02010609060101010101" pitchFamily="49" charset="-122"/>
            </a:endParaRPr>
          </a:p>
          <a:p>
            <a:r>
              <a:rPr lang="zh-CN" altLang="en-US" sz="2400" dirty="0">
                <a:latin typeface="楷体" panose="02010609060101010101" pitchFamily="49" charset="-122"/>
                <a:ea typeface="楷体" panose="02010609060101010101" pitchFamily="49" charset="-122"/>
              </a:rPr>
              <a:t>分方差，计算方差贡献率和累积贡献率，利用碎石函数 </a:t>
            </a:r>
            <a:r>
              <a:rPr lang="en-US" altLang="zh-CN" sz="2400" dirty="0" err="1">
                <a:latin typeface="楷体" panose="02010609060101010101" pitchFamily="49" charset="-122"/>
                <a:ea typeface="楷体" panose="02010609060101010101" pitchFamily="49" charset="-122"/>
              </a:rPr>
              <a:t>screeplot</a:t>
            </a:r>
            <a:r>
              <a:rPr lang="en-US" altLang="zh-CN" sz="2400" dirty="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绘制碎石图。</a:t>
            </a:r>
            <a:r>
              <a:rPr lang="zh-CN" altLang="en-US" sz="2400" dirty="0" smtClean="0">
                <a:latin typeface="楷体" panose="02010609060101010101" pitchFamily="49" charset="-122"/>
                <a:ea typeface="楷体" panose="02010609060101010101" pitchFamily="49" charset="-122"/>
              </a:rPr>
              <a:t>碎石</a:t>
            </a:r>
            <a:r>
              <a:rPr lang="zh-CN" altLang="en-US" sz="2400" dirty="0">
                <a:latin typeface="楷体" panose="02010609060101010101" pitchFamily="49" charset="-122"/>
                <a:ea typeface="楷体" panose="02010609060101010101" pitchFamily="49" charset="-122"/>
              </a:rPr>
              <a:t>图是可以帮助我们确定主成分合适个数的有用的可视化工具。其将特征值从大到</a:t>
            </a:r>
            <a:endParaRPr lang="zh-CN" altLang="en-US" sz="2400" dirty="0">
              <a:latin typeface="楷体" panose="02010609060101010101" pitchFamily="49" charset="-122"/>
              <a:ea typeface="楷体" panose="02010609060101010101" pitchFamily="49" charset="-122"/>
            </a:endParaRPr>
          </a:p>
          <a:p>
            <a:r>
              <a:rPr lang="zh-CN" altLang="en-US" sz="2400" dirty="0">
                <a:latin typeface="楷体" panose="02010609060101010101" pitchFamily="49" charset="-122"/>
                <a:ea typeface="楷体" panose="02010609060101010101" pitchFamily="49" charset="-122"/>
              </a:rPr>
              <a:t>小排列，选取一个拐点对应的序号，序号后的特征值全部较小且大小差不多，因此</a:t>
            </a:r>
            <a:endParaRPr lang="zh-CN" altLang="en-US" sz="2400" dirty="0">
              <a:latin typeface="楷体" panose="02010609060101010101" pitchFamily="49" charset="-122"/>
              <a:ea typeface="楷体" panose="02010609060101010101" pitchFamily="49" charset="-122"/>
            </a:endParaRPr>
          </a:p>
          <a:p>
            <a:r>
              <a:rPr lang="zh-CN" altLang="en-US" sz="2400" dirty="0">
                <a:latin typeface="楷体" panose="02010609060101010101" pitchFamily="49" charset="-122"/>
                <a:ea typeface="楷体" panose="02010609060101010101" pitchFamily="49" charset="-122"/>
              </a:rPr>
              <a:t>此值可作为主成分的个数。</a:t>
            </a:r>
            <a:endParaRPr lang="zh-CN" altLang="en-US" sz="2400" dirty="0">
              <a:latin typeface="楷体" panose="02010609060101010101" pitchFamily="49" charset="-122"/>
              <a:ea typeface="楷体" panose="02010609060101010101" pitchFamily="49" charset="-122"/>
            </a:endParaRPr>
          </a:p>
        </p:txBody>
      </p:sp>
      <p:pic>
        <p:nvPicPr>
          <p:cNvPr id="7" name="图片 6"/>
          <p:cNvPicPr>
            <a:picLocks noChangeAspect="1"/>
          </p:cNvPicPr>
          <p:nvPr/>
        </p:nvPicPr>
        <p:blipFill>
          <a:blip r:embed="rId1"/>
          <a:stretch>
            <a:fillRect/>
          </a:stretch>
        </p:blipFill>
        <p:spPr>
          <a:xfrm>
            <a:off x="91440" y="3736305"/>
            <a:ext cx="8944326" cy="2603028"/>
          </a:xfrm>
          <a:prstGeom prst="rect">
            <a:avLst/>
          </a:prstGeom>
        </p:spPr>
      </p:pic>
    </p:spTree>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79828" y="713546"/>
            <a:ext cx="2039341" cy="584775"/>
          </a:xfrm>
          <a:prstGeom prst="rect">
            <a:avLst/>
          </a:prstGeom>
        </p:spPr>
        <p:txBody>
          <a:bodyPr wrap="none">
            <a:spAutoFit/>
          </a:bodyPr>
          <a:lstStyle/>
          <a:p>
            <a:r>
              <a:rPr lang="en-US" altLang="zh-CN" sz="3200" b="1" dirty="0" smtClean="0">
                <a:solidFill>
                  <a:schemeClr val="accent3"/>
                </a:solidFill>
                <a:latin typeface="楷体" panose="02010609060101010101" pitchFamily="49" charset="-122"/>
                <a:ea typeface="楷体" panose="02010609060101010101" pitchFamily="49" charset="-122"/>
              </a:rPr>
              <a:t>R</a:t>
            </a:r>
            <a:r>
              <a:rPr lang="zh-CN" altLang="en-US" sz="3200" b="1" dirty="0" smtClean="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文本框 3"/>
          <p:cNvSpPr txBox="1"/>
          <p:nvPr/>
        </p:nvSpPr>
        <p:spPr>
          <a:xfrm>
            <a:off x="0" y="1193800"/>
            <a:ext cx="2350323" cy="461665"/>
          </a:xfrm>
          <a:prstGeom prst="rect">
            <a:avLst/>
          </a:prstGeom>
          <a:noFill/>
        </p:spPr>
        <p:txBody>
          <a:bodyPr wrap="none" rtlCol="0" anchor="t">
            <a:spAutoFit/>
          </a:bodyPr>
          <a:lstStyle/>
          <a:p>
            <a:r>
              <a:rPr lang="zh-CN" altLang="en-US" sz="2400" b="1" dirty="0" smtClean="0">
                <a:latin typeface="楷体" panose="02010609060101010101" pitchFamily="49" charset="-122"/>
                <a:ea typeface="楷体" panose="02010609060101010101" pitchFamily="49" charset="-122"/>
                <a:sym typeface="+mn-ea"/>
              </a:rPr>
              <a:t>一</a:t>
            </a:r>
            <a:r>
              <a:rPr lang="zh-CN" altLang="en-US" sz="2400" b="1" dirty="0" smtClean="0">
                <a:latin typeface="楷体" panose="02010609060101010101" pitchFamily="49" charset="-122"/>
                <a:ea typeface="楷体" panose="02010609060101010101" pitchFamily="49" charset="-122"/>
                <a:sym typeface="+mn-ea"/>
              </a:rPr>
              <a:t>、主成分分析</a:t>
            </a:r>
            <a:endParaRPr lang="zh-CN" altLang="en-US" b="1" dirty="0">
              <a:latin typeface="楷体" panose="02010609060101010101" pitchFamily="49" charset="-122"/>
              <a:ea typeface="楷体" panose="02010609060101010101" pitchFamily="49" charset="-122"/>
              <a:sym typeface="+mn-ea"/>
            </a:endParaRPr>
          </a:p>
        </p:txBody>
      </p:sp>
      <p:sp>
        <p:nvSpPr>
          <p:cNvPr id="5" name="矩形 4"/>
          <p:cNvSpPr/>
          <p:nvPr/>
        </p:nvSpPr>
        <p:spPr>
          <a:xfrm>
            <a:off x="0" y="1797313"/>
            <a:ext cx="2854960" cy="461665"/>
          </a:xfrm>
          <a:prstGeom prst="rect">
            <a:avLst/>
          </a:prstGeom>
        </p:spPr>
        <p:txBody>
          <a:bodyPr wrap="square">
            <a:spAutoFit/>
          </a:bodyPr>
          <a:lstStyle/>
          <a:p>
            <a:r>
              <a:rPr lang="en-US" altLang="zh-CN" sz="2400" dirty="0">
                <a:latin typeface="楷体" panose="02010609060101010101" pitchFamily="49" charset="-122"/>
                <a:ea typeface="楷体" panose="02010609060101010101" pitchFamily="49" charset="-122"/>
              </a:rPr>
              <a:t>3</a:t>
            </a:r>
            <a:r>
              <a:rPr lang="zh-CN" altLang="en-US" sz="2400" dirty="0">
                <a:latin typeface="楷体" panose="02010609060101010101" pitchFamily="49" charset="-122"/>
                <a:ea typeface="楷体" panose="02010609060101010101" pitchFamily="49" charset="-122"/>
              </a:rPr>
              <a:t>、计算主成分得分</a:t>
            </a:r>
            <a:endParaRPr lang="zh-CN" altLang="en-US" sz="2400" dirty="0">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1"/>
          <a:stretch>
            <a:fillRect/>
          </a:stretch>
        </p:blipFill>
        <p:spPr>
          <a:xfrm>
            <a:off x="0" y="2258978"/>
            <a:ext cx="5701401" cy="1073894"/>
          </a:xfrm>
          <a:prstGeom prst="rect">
            <a:avLst/>
          </a:prstGeom>
        </p:spPr>
      </p:pic>
      <p:sp>
        <p:nvSpPr>
          <p:cNvPr id="6" name="矩形 5"/>
          <p:cNvSpPr/>
          <p:nvPr/>
        </p:nvSpPr>
        <p:spPr>
          <a:xfrm>
            <a:off x="0" y="3441463"/>
            <a:ext cx="3190240" cy="461665"/>
          </a:xfrm>
          <a:prstGeom prst="rect">
            <a:avLst/>
          </a:prstGeom>
        </p:spPr>
        <p:txBody>
          <a:bodyPr wrap="square">
            <a:spAutoFit/>
          </a:bodyPr>
          <a:lstStyle/>
          <a:p>
            <a:r>
              <a:rPr lang="en-US" altLang="zh-CN" sz="2400" dirty="0" smtClean="0">
                <a:latin typeface="楷体" panose="02010609060101010101" pitchFamily="49" charset="-122"/>
                <a:ea typeface="楷体" panose="02010609060101010101" pitchFamily="49" charset="-122"/>
              </a:rPr>
              <a:t>4</a:t>
            </a:r>
            <a:r>
              <a:rPr lang="zh-CN" altLang="en-US" sz="2400" dirty="0">
                <a:latin typeface="楷体" panose="02010609060101010101" pitchFamily="49" charset="-122"/>
                <a:ea typeface="楷体" panose="02010609060101010101" pitchFamily="49" charset="-122"/>
              </a:rPr>
              <a:t>、绘制主成分散点图</a:t>
            </a:r>
            <a:endParaRPr lang="zh-CN" altLang="en-US" sz="2400" dirty="0">
              <a:latin typeface="楷体" panose="02010609060101010101" pitchFamily="49" charset="-122"/>
              <a:ea typeface="楷体" panose="02010609060101010101" pitchFamily="49" charset="-122"/>
            </a:endParaRPr>
          </a:p>
        </p:txBody>
      </p:sp>
      <p:pic>
        <p:nvPicPr>
          <p:cNvPr id="8" name="图片 7"/>
          <p:cNvPicPr>
            <a:picLocks noChangeAspect="1"/>
          </p:cNvPicPr>
          <p:nvPr/>
        </p:nvPicPr>
        <p:blipFill>
          <a:blip r:embed="rId2"/>
          <a:stretch>
            <a:fillRect/>
          </a:stretch>
        </p:blipFill>
        <p:spPr>
          <a:xfrm>
            <a:off x="0" y="3903128"/>
            <a:ext cx="6756400" cy="2582827"/>
          </a:xfrm>
          <a:prstGeom prst="rect">
            <a:avLst/>
          </a:prstGeom>
        </p:spPr>
      </p:pic>
    </p:spTree>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79828" y="713546"/>
            <a:ext cx="2039341" cy="584775"/>
          </a:xfrm>
          <a:prstGeom prst="rect">
            <a:avLst/>
          </a:prstGeom>
        </p:spPr>
        <p:txBody>
          <a:bodyPr wrap="none">
            <a:spAutoFit/>
          </a:bodyPr>
          <a:lstStyle/>
          <a:p>
            <a:r>
              <a:rPr lang="en-US" altLang="zh-CN" sz="3200" b="1" dirty="0" smtClean="0">
                <a:solidFill>
                  <a:schemeClr val="accent3"/>
                </a:solidFill>
                <a:latin typeface="楷体" panose="02010609060101010101" pitchFamily="49" charset="-122"/>
                <a:ea typeface="楷体" panose="02010609060101010101" pitchFamily="49" charset="-122"/>
              </a:rPr>
              <a:t>R</a:t>
            </a:r>
            <a:r>
              <a:rPr lang="zh-CN" altLang="en-US" sz="3200" b="1" dirty="0" smtClean="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文本框 3"/>
          <p:cNvSpPr txBox="1"/>
          <p:nvPr/>
        </p:nvSpPr>
        <p:spPr>
          <a:xfrm>
            <a:off x="0" y="1193800"/>
            <a:ext cx="2350323" cy="461665"/>
          </a:xfrm>
          <a:prstGeom prst="rect">
            <a:avLst/>
          </a:prstGeom>
          <a:noFill/>
        </p:spPr>
        <p:txBody>
          <a:bodyPr wrap="none" rtlCol="0" anchor="t">
            <a:spAutoFit/>
          </a:bodyPr>
          <a:lstStyle/>
          <a:p>
            <a:r>
              <a:rPr lang="zh-CN" altLang="en-US" sz="2400" b="1" dirty="0" smtClean="0">
                <a:latin typeface="楷体" panose="02010609060101010101" pitchFamily="49" charset="-122"/>
                <a:ea typeface="楷体" panose="02010609060101010101" pitchFamily="49" charset="-122"/>
                <a:sym typeface="+mn-ea"/>
              </a:rPr>
              <a:t>一</a:t>
            </a:r>
            <a:r>
              <a:rPr lang="zh-CN" altLang="en-US" sz="2400" b="1" dirty="0" smtClean="0">
                <a:latin typeface="楷体" panose="02010609060101010101" pitchFamily="49" charset="-122"/>
                <a:ea typeface="楷体" panose="02010609060101010101" pitchFamily="49" charset="-122"/>
                <a:sym typeface="+mn-ea"/>
              </a:rPr>
              <a:t>、主成分分析</a:t>
            </a:r>
            <a:endParaRPr lang="zh-CN" altLang="en-US" b="1" dirty="0">
              <a:latin typeface="楷体" panose="02010609060101010101" pitchFamily="49" charset="-122"/>
              <a:ea typeface="楷体" panose="02010609060101010101" pitchFamily="49" charset="-122"/>
              <a:sym typeface="+mn-ea"/>
            </a:endParaRPr>
          </a:p>
        </p:txBody>
      </p:sp>
      <p:sp>
        <p:nvSpPr>
          <p:cNvPr id="5" name="矩形 4"/>
          <p:cNvSpPr/>
          <p:nvPr/>
        </p:nvSpPr>
        <p:spPr>
          <a:xfrm>
            <a:off x="0" y="1797313"/>
            <a:ext cx="7721600" cy="461665"/>
          </a:xfrm>
          <a:prstGeom prst="rect">
            <a:avLst/>
          </a:prstGeom>
        </p:spPr>
        <p:txBody>
          <a:bodyPr wrap="square">
            <a:spAutoFit/>
          </a:bodyPr>
          <a:lstStyle/>
          <a:p>
            <a:r>
              <a:rPr lang="zh-CN" altLang="en-US" sz="2400" dirty="0">
                <a:latin typeface="楷体" panose="02010609060101010101" pitchFamily="49" charset="-122"/>
                <a:ea typeface="楷体" panose="02010609060101010101" pitchFamily="49" charset="-122"/>
              </a:rPr>
              <a:t>本节只展示直观性强的碎石图</a:t>
            </a:r>
            <a:r>
              <a:rPr lang="en-US" altLang="zh-CN" sz="2400" dirty="0">
                <a:latin typeface="楷体" panose="02010609060101010101" pitchFamily="49" charset="-122"/>
                <a:ea typeface="楷体" panose="02010609060101010101" pitchFamily="49" charset="-122"/>
              </a:rPr>
              <a:t>2.1</a:t>
            </a:r>
            <a:r>
              <a:rPr lang="zh-CN" altLang="en-US" sz="2400" dirty="0">
                <a:latin typeface="楷体" panose="02010609060101010101" pitchFamily="49" charset="-122"/>
                <a:ea typeface="楷体" panose="02010609060101010101" pitchFamily="49" charset="-122"/>
              </a:rPr>
              <a:t>和主成分散点图</a:t>
            </a:r>
            <a:r>
              <a:rPr lang="en-US" altLang="zh-CN" sz="2400" dirty="0">
                <a:latin typeface="楷体" panose="02010609060101010101" pitchFamily="49" charset="-122"/>
                <a:ea typeface="楷体" panose="02010609060101010101" pitchFamily="49" charset="-122"/>
              </a:rPr>
              <a:t>2.2</a:t>
            </a:r>
            <a:r>
              <a:rPr lang="zh-CN" altLang="en-US" sz="2400" dirty="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pic>
        <p:nvPicPr>
          <p:cNvPr id="7" name="图片 6"/>
          <p:cNvPicPr>
            <a:picLocks noChangeAspect="1"/>
          </p:cNvPicPr>
          <p:nvPr/>
        </p:nvPicPr>
        <p:blipFill rotWithShape="1">
          <a:blip r:embed="rId1"/>
          <a:srcRect l="6752" t="10955" r="2971" b="809"/>
          <a:stretch>
            <a:fillRect/>
          </a:stretch>
        </p:blipFill>
        <p:spPr>
          <a:xfrm>
            <a:off x="0" y="2757970"/>
            <a:ext cx="5095693" cy="3428255"/>
          </a:xfrm>
          <a:prstGeom prst="rect">
            <a:avLst/>
          </a:prstGeom>
        </p:spPr>
      </p:pic>
      <p:pic>
        <p:nvPicPr>
          <p:cNvPr id="9" name="图片 8"/>
          <p:cNvPicPr>
            <a:picLocks noChangeAspect="1"/>
          </p:cNvPicPr>
          <p:nvPr/>
        </p:nvPicPr>
        <p:blipFill>
          <a:blip r:embed="rId2"/>
          <a:stretch>
            <a:fillRect/>
          </a:stretch>
        </p:blipFill>
        <p:spPr>
          <a:xfrm>
            <a:off x="6027313" y="2400826"/>
            <a:ext cx="5585567" cy="3846503"/>
          </a:xfrm>
          <a:prstGeom prst="rect">
            <a:avLst/>
          </a:prstGeom>
        </p:spPr>
      </p:pic>
    </p:spTree>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79828" y="713546"/>
            <a:ext cx="2039341" cy="584775"/>
          </a:xfrm>
          <a:prstGeom prst="rect">
            <a:avLst/>
          </a:prstGeom>
        </p:spPr>
        <p:txBody>
          <a:bodyPr wrap="none">
            <a:spAutoFit/>
          </a:bodyPr>
          <a:lstStyle/>
          <a:p>
            <a:r>
              <a:rPr lang="en-US" altLang="zh-CN" sz="3200" b="1" dirty="0" smtClean="0">
                <a:solidFill>
                  <a:schemeClr val="accent3"/>
                </a:solidFill>
                <a:latin typeface="楷体" panose="02010609060101010101" pitchFamily="49" charset="-122"/>
                <a:ea typeface="楷体" panose="02010609060101010101" pitchFamily="49" charset="-122"/>
              </a:rPr>
              <a:t>R</a:t>
            </a:r>
            <a:r>
              <a:rPr lang="zh-CN" altLang="en-US" sz="3200" b="1" dirty="0" smtClean="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文本框 3"/>
          <p:cNvSpPr txBox="1"/>
          <p:nvPr/>
        </p:nvSpPr>
        <p:spPr>
          <a:xfrm>
            <a:off x="0" y="1193800"/>
            <a:ext cx="2350323" cy="461665"/>
          </a:xfrm>
          <a:prstGeom prst="rect">
            <a:avLst/>
          </a:prstGeom>
          <a:noFill/>
        </p:spPr>
        <p:txBody>
          <a:bodyPr wrap="none" rtlCol="0" anchor="t">
            <a:spAutoFit/>
          </a:bodyPr>
          <a:lstStyle/>
          <a:p>
            <a:r>
              <a:rPr lang="zh-CN" altLang="en-US" sz="2400" b="1" dirty="0" smtClean="0">
                <a:latin typeface="楷体" panose="02010609060101010101" pitchFamily="49" charset="-122"/>
                <a:ea typeface="楷体" panose="02010609060101010101" pitchFamily="49" charset="-122"/>
                <a:sym typeface="+mn-ea"/>
              </a:rPr>
              <a:t>一</a:t>
            </a:r>
            <a:r>
              <a:rPr lang="zh-CN" altLang="en-US" sz="2400" b="1" dirty="0" smtClean="0">
                <a:latin typeface="楷体" panose="02010609060101010101" pitchFamily="49" charset="-122"/>
                <a:ea typeface="楷体" panose="02010609060101010101" pitchFamily="49" charset="-122"/>
                <a:sym typeface="+mn-ea"/>
              </a:rPr>
              <a:t>、主成分分析</a:t>
            </a:r>
            <a:endParaRPr lang="zh-CN" altLang="en-US" b="1" dirty="0">
              <a:latin typeface="楷体" panose="02010609060101010101" pitchFamily="49" charset="-122"/>
              <a:ea typeface="楷体" panose="02010609060101010101" pitchFamily="49" charset="-122"/>
              <a:sym typeface="+mn-ea"/>
            </a:endParaRPr>
          </a:p>
        </p:txBody>
      </p:sp>
      <p:sp>
        <p:nvSpPr>
          <p:cNvPr id="5" name="矩形 4"/>
          <p:cNvSpPr/>
          <p:nvPr/>
        </p:nvSpPr>
        <p:spPr>
          <a:xfrm>
            <a:off x="0" y="1797313"/>
            <a:ext cx="11938000" cy="1200329"/>
          </a:xfrm>
          <a:prstGeom prst="rect">
            <a:avLst/>
          </a:prstGeom>
        </p:spPr>
        <p:txBody>
          <a:bodyPr wrap="square">
            <a:spAutoFit/>
          </a:bodyPr>
          <a:lstStyle/>
          <a:p>
            <a:r>
              <a:rPr lang="zh-CN" altLang="en-US" sz="2400" dirty="0">
                <a:latin typeface="楷体" panose="02010609060101010101" pitchFamily="49" charset="-122"/>
                <a:ea typeface="楷体" panose="02010609060101010101" pitchFamily="49" charset="-122"/>
              </a:rPr>
              <a:t>在理解了主成分分析的具体步骤后，也可用 </a:t>
            </a:r>
            <a:r>
              <a:rPr lang="en-US" altLang="zh-CN" sz="2400" dirty="0">
                <a:latin typeface="楷体" panose="02010609060101010101" pitchFamily="49" charset="-122"/>
                <a:ea typeface="楷体" panose="02010609060101010101" pitchFamily="49" charset="-122"/>
              </a:rPr>
              <a:t>R </a:t>
            </a:r>
            <a:r>
              <a:rPr lang="zh-CN" altLang="en-US" sz="2400" dirty="0">
                <a:latin typeface="楷体" panose="02010609060101010101" pitchFamily="49" charset="-122"/>
                <a:ea typeface="楷体" panose="02010609060101010101" pitchFamily="49" charset="-122"/>
              </a:rPr>
              <a:t>语言中常见的 </a:t>
            </a:r>
            <a:r>
              <a:rPr lang="en-US" altLang="zh-CN" sz="2400" dirty="0">
                <a:latin typeface="楷体" panose="02010609060101010101" pitchFamily="49" charset="-122"/>
                <a:ea typeface="楷体" panose="02010609060101010101" pitchFamily="49" charset="-122"/>
              </a:rPr>
              <a:t>PCA </a:t>
            </a:r>
            <a:r>
              <a:rPr lang="zh-CN" altLang="en-US" sz="2400" dirty="0">
                <a:latin typeface="楷体" panose="02010609060101010101" pitchFamily="49" charset="-122"/>
                <a:ea typeface="楷体" panose="02010609060101010101" pitchFamily="49" charset="-122"/>
              </a:rPr>
              <a:t>函数验证</a:t>
            </a:r>
            <a:r>
              <a:rPr lang="zh-CN" altLang="en-US" sz="2400" dirty="0" smtClean="0">
                <a:latin typeface="楷体" panose="02010609060101010101" pitchFamily="49" charset="-122"/>
                <a:ea typeface="楷体" panose="02010609060101010101" pitchFamily="49" charset="-122"/>
              </a:rPr>
              <a:t>以上</a:t>
            </a:r>
            <a:r>
              <a:rPr lang="zh-CN" altLang="en-US" sz="2400" dirty="0">
                <a:latin typeface="楷体" panose="02010609060101010101" pitchFamily="49" charset="-122"/>
                <a:ea typeface="楷体" panose="02010609060101010101" pitchFamily="49" charset="-122"/>
              </a:rPr>
              <a:t>分析过程的正确性。在实际操作中，可以根据具体情况，按需选择函数。</a:t>
            </a:r>
            <a:endParaRPr lang="zh-CN" altLang="en-US" sz="2400" dirty="0">
              <a:latin typeface="楷体" panose="02010609060101010101" pitchFamily="49" charset="-122"/>
              <a:ea typeface="楷体" panose="02010609060101010101" pitchFamily="49" charset="-122"/>
            </a:endParaRPr>
          </a:p>
          <a:p>
            <a:r>
              <a:rPr lang="zh-CN" altLang="en-US"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1</a:t>
            </a:r>
            <a:r>
              <a:rPr lang="zh-CN" altLang="en-US" sz="2400" dirty="0">
                <a:latin typeface="楷体" panose="02010609060101010101" pitchFamily="49" charset="-122"/>
                <a:ea typeface="楷体" panose="02010609060101010101" pitchFamily="49" charset="-122"/>
              </a:rPr>
              <a:t>）</a:t>
            </a:r>
            <a:r>
              <a:rPr lang="en-US" altLang="zh-CN" sz="2400" dirty="0" err="1">
                <a:latin typeface="楷体" panose="02010609060101010101" pitchFamily="49" charset="-122"/>
                <a:ea typeface="楷体" panose="02010609060101010101" pitchFamily="49" charset="-122"/>
              </a:rPr>
              <a:t>prcomp</a:t>
            </a:r>
            <a:r>
              <a:rPr lang="en-US" altLang="zh-CN" sz="2400" dirty="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函数</a:t>
            </a:r>
            <a:endParaRPr lang="zh-CN" altLang="en-US" sz="2400" dirty="0">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1"/>
          <a:stretch>
            <a:fillRect/>
          </a:stretch>
        </p:blipFill>
        <p:spPr>
          <a:xfrm>
            <a:off x="240567" y="3139490"/>
            <a:ext cx="5652233" cy="619553"/>
          </a:xfrm>
          <a:prstGeom prst="rect">
            <a:avLst/>
          </a:prstGeom>
        </p:spPr>
      </p:pic>
      <p:sp>
        <p:nvSpPr>
          <p:cNvPr id="8" name="矩形 7"/>
          <p:cNvSpPr/>
          <p:nvPr/>
        </p:nvSpPr>
        <p:spPr>
          <a:xfrm>
            <a:off x="0" y="3833538"/>
            <a:ext cx="11938000" cy="1569660"/>
          </a:xfrm>
          <a:prstGeom prst="rect">
            <a:avLst/>
          </a:prstGeom>
        </p:spPr>
        <p:txBody>
          <a:bodyPr wrap="square">
            <a:spAutoFit/>
          </a:bodyPr>
          <a:lstStyle/>
          <a:p>
            <a:r>
              <a:rPr lang="zh-CN" altLang="en-US" sz="2400" dirty="0" smtClean="0">
                <a:latin typeface="楷体" panose="02010609060101010101" pitchFamily="49" charset="-122"/>
                <a:ea typeface="楷体" panose="02010609060101010101" pitchFamily="49" charset="-122"/>
              </a:rPr>
              <a:t>（</a:t>
            </a:r>
            <a:r>
              <a:rPr lang="en-US" altLang="zh-CN" sz="2400" dirty="0" smtClean="0">
                <a:latin typeface="楷体" panose="02010609060101010101" pitchFamily="49" charset="-122"/>
                <a:ea typeface="楷体" panose="02010609060101010101" pitchFamily="49" charset="-122"/>
              </a:rPr>
              <a:t>2</a:t>
            </a:r>
            <a:r>
              <a:rPr lang="zh-CN" altLang="en-US" sz="2400" dirty="0" smtClean="0">
                <a:latin typeface="楷体" panose="02010609060101010101" pitchFamily="49" charset="-122"/>
                <a:ea typeface="楷体" panose="02010609060101010101" pitchFamily="49" charset="-122"/>
              </a:rPr>
              <a:t>）</a:t>
            </a:r>
            <a:r>
              <a:rPr lang="en-US" altLang="zh-CN" sz="2400" dirty="0" err="1">
                <a:latin typeface="楷体" panose="02010609060101010101" pitchFamily="49" charset="-122"/>
                <a:ea typeface="楷体" panose="02010609060101010101" pitchFamily="49" charset="-122"/>
              </a:rPr>
              <a:t>princomp</a:t>
            </a:r>
            <a:r>
              <a:rPr lang="en-US" altLang="zh-CN" sz="2400" dirty="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函数：如果使用 </a:t>
            </a:r>
            <a:r>
              <a:rPr lang="en-US" altLang="zh-CN" sz="2400" dirty="0" err="1">
                <a:latin typeface="楷体" panose="02010609060101010101" pitchFamily="49" charset="-122"/>
                <a:ea typeface="楷体" panose="02010609060101010101" pitchFamily="49" charset="-122"/>
              </a:rPr>
              <a:t>princomp</a:t>
            </a:r>
            <a:r>
              <a:rPr lang="en-US" altLang="zh-CN" sz="2400" dirty="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函数，需要先做归一化，</a:t>
            </a:r>
            <a:r>
              <a:rPr lang="en-US" altLang="zh-CN" sz="2400" dirty="0" err="1">
                <a:latin typeface="楷体" panose="02010609060101010101" pitchFamily="49" charset="-122"/>
                <a:ea typeface="楷体" panose="02010609060101010101" pitchFamily="49" charset="-122"/>
              </a:rPr>
              <a:t>princomp</a:t>
            </a:r>
            <a:r>
              <a:rPr lang="en-US" altLang="zh-CN" sz="2400" dirty="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函数并无数据标准化相关的参数，且默认使用 </a:t>
            </a:r>
            <a:r>
              <a:rPr lang="en-US" altLang="zh-CN" sz="2400" dirty="0">
                <a:latin typeface="楷体" panose="02010609060101010101" pitchFamily="49" charset="-122"/>
                <a:ea typeface="楷体" panose="02010609060101010101" pitchFamily="49" charset="-122"/>
              </a:rPr>
              <a:t>covariance matrix</a:t>
            </a:r>
            <a:r>
              <a:rPr lang="zh-CN" altLang="en-US" sz="2400" dirty="0">
                <a:latin typeface="楷体" panose="02010609060101010101" pitchFamily="49" charset="-122"/>
                <a:ea typeface="楷体" panose="02010609060101010101" pitchFamily="49" charset="-122"/>
              </a:rPr>
              <a:t>，得到的结果与使用相关性矩阵有细微差异（如下）。原因是：根据相关系数公式可知，归一化后的</a:t>
            </a:r>
            <a:r>
              <a:rPr lang="zh-CN" altLang="en-US" sz="2400" dirty="0" smtClean="0">
                <a:latin typeface="楷体" panose="02010609060101010101" pitchFamily="49" charset="-122"/>
                <a:ea typeface="楷体" panose="02010609060101010101" pitchFamily="49" charset="-122"/>
              </a:rPr>
              <a:t>相关性</a:t>
            </a:r>
            <a:r>
              <a:rPr lang="zh-CN" altLang="en-US" sz="2400" dirty="0">
                <a:latin typeface="楷体" panose="02010609060101010101" pitchFamily="49" charset="-122"/>
                <a:ea typeface="楷体" panose="02010609060101010101" pitchFamily="49" charset="-122"/>
              </a:rPr>
              <a:t>系数近乎等于协方差。</a:t>
            </a:r>
            <a:endParaRPr lang="zh-CN" altLang="en-US" sz="2400" dirty="0">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rotWithShape="1">
          <a:blip r:embed="rId2"/>
          <a:srcRect t="-758" r="39498"/>
          <a:stretch>
            <a:fillRect/>
          </a:stretch>
        </p:blipFill>
        <p:spPr>
          <a:xfrm>
            <a:off x="204943" y="5394960"/>
            <a:ext cx="3462817" cy="1096004"/>
          </a:xfrm>
          <a:prstGeom prst="rect">
            <a:avLst/>
          </a:prstGeom>
        </p:spPr>
      </p:pic>
      <p:sp>
        <p:nvSpPr>
          <p:cNvPr id="10" name="矩形 9"/>
          <p:cNvSpPr/>
          <p:nvPr/>
        </p:nvSpPr>
        <p:spPr>
          <a:xfrm>
            <a:off x="4490721" y="5394960"/>
            <a:ext cx="6461759" cy="1015663"/>
          </a:xfrm>
          <a:prstGeom prst="rect">
            <a:avLst/>
          </a:prstGeom>
        </p:spPr>
        <p:txBody>
          <a:bodyPr wrap="square">
            <a:spAutoFit/>
          </a:bodyPr>
          <a:lstStyle/>
          <a:p>
            <a:r>
              <a:rPr lang="zh-CN" altLang="en-US" sz="2000" dirty="0">
                <a:latin typeface="楷体" panose="02010609060101010101" pitchFamily="49" charset="-122"/>
                <a:ea typeface="楷体" panose="02010609060101010101" pitchFamily="49" charset="-122"/>
              </a:rPr>
              <a:t>通过比较分析得到 </a:t>
            </a:r>
            <a:r>
              <a:rPr lang="en-US" altLang="zh-CN" sz="2000" dirty="0">
                <a:latin typeface="楷体" panose="02010609060101010101" pitchFamily="49" charset="-122"/>
                <a:ea typeface="楷体" panose="02010609060101010101" pitchFamily="49" charset="-122"/>
              </a:rPr>
              <a:t>Standard deviation</a:t>
            </a:r>
            <a:r>
              <a:rPr lang="zh-CN" altLang="en-US" sz="2000" dirty="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rPr>
              <a:t>Proportion of variance</a:t>
            </a:r>
            <a:r>
              <a:rPr lang="zh-CN" altLang="en-US" sz="2000" dirty="0">
                <a:latin typeface="楷体" panose="02010609060101010101" pitchFamily="49" charset="-122"/>
                <a:ea typeface="楷体" panose="02010609060101010101" pitchFamily="49" charset="-122"/>
              </a:rPr>
              <a:t>、</a:t>
            </a:r>
            <a:r>
              <a:rPr lang="en-US" altLang="zh-CN" sz="2000" dirty="0" smtClean="0">
                <a:latin typeface="楷体" panose="02010609060101010101" pitchFamily="49" charset="-122"/>
                <a:ea typeface="楷体" panose="02010609060101010101" pitchFamily="49" charset="-122"/>
              </a:rPr>
              <a:t>Cumulative Proportion </a:t>
            </a:r>
            <a:r>
              <a:rPr lang="zh-CN" altLang="en-US" sz="2000" dirty="0">
                <a:latin typeface="楷体" panose="02010609060101010101" pitchFamily="49" charset="-122"/>
                <a:ea typeface="楷体" panose="02010609060101010101" pitchFamily="49" charset="-122"/>
              </a:rPr>
              <a:t>发现，</a:t>
            </a:r>
            <a:r>
              <a:rPr lang="en-US" altLang="zh-CN" sz="2000" dirty="0">
                <a:latin typeface="楷体" panose="02010609060101010101" pitchFamily="49" charset="-122"/>
                <a:ea typeface="楷体" panose="02010609060101010101" pitchFamily="49" charset="-122"/>
              </a:rPr>
              <a:t>3 </a:t>
            </a:r>
            <a:r>
              <a:rPr lang="zh-CN" altLang="en-US" sz="2000" dirty="0">
                <a:latin typeface="楷体" panose="02010609060101010101" pitchFamily="49" charset="-122"/>
                <a:ea typeface="楷体" panose="02010609060101010101" pitchFamily="49" charset="-122"/>
              </a:rPr>
              <a:t>种主成分分析的方法得到的结果完全一致。</a:t>
            </a:r>
            <a:endParaRPr lang="zh-CN" altLang="en-US" sz="2000" dirty="0">
              <a:latin typeface="楷体" panose="02010609060101010101" pitchFamily="49" charset="-122"/>
              <a:ea typeface="楷体" panose="02010609060101010101" pitchFamily="49" charset="-122"/>
            </a:endParaRPr>
          </a:p>
        </p:txBody>
      </p:sp>
    </p:spTree>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79828" y="713546"/>
            <a:ext cx="2039341" cy="584775"/>
          </a:xfrm>
          <a:prstGeom prst="rect">
            <a:avLst/>
          </a:prstGeom>
        </p:spPr>
        <p:txBody>
          <a:bodyPr wrap="none">
            <a:spAutoFit/>
          </a:bodyPr>
          <a:lstStyle/>
          <a:p>
            <a:r>
              <a:rPr lang="en-US" altLang="zh-CN" sz="3200" b="1" dirty="0" smtClean="0">
                <a:solidFill>
                  <a:schemeClr val="accent3"/>
                </a:solidFill>
                <a:latin typeface="楷体" panose="02010609060101010101" pitchFamily="49" charset="-122"/>
                <a:ea typeface="楷体" panose="02010609060101010101" pitchFamily="49" charset="-122"/>
              </a:rPr>
              <a:t>R</a:t>
            </a:r>
            <a:r>
              <a:rPr lang="zh-CN" altLang="en-US" sz="3200" b="1" dirty="0" smtClean="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文本框 3"/>
          <p:cNvSpPr txBox="1"/>
          <p:nvPr/>
        </p:nvSpPr>
        <p:spPr>
          <a:xfrm>
            <a:off x="0" y="1193800"/>
            <a:ext cx="2350323" cy="461665"/>
          </a:xfrm>
          <a:prstGeom prst="rect">
            <a:avLst/>
          </a:prstGeom>
          <a:noFill/>
        </p:spPr>
        <p:txBody>
          <a:bodyPr wrap="none" rtlCol="0" anchor="t">
            <a:spAutoFit/>
          </a:bodyPr>
          <a:lstStyle/>
          <a:p>
            <a:r>
              <a:rPr lang="zh-CN" altLang="en-US" sz="2400" b="1" dirty="0" smtClean="0">
                <a:latin typeface="楷体" panose="02010609060101010101" pitchFamily="49" charset="-122"/>
                <a:ea typeface="楷体" panose="02010609060101010101" pitchFamily="49" charset="-122"/>
                <a:sym typeface="+mn-ea"/>
              </a:rPr>
              <a:t>一</a:t>
            </a:r>
            <a:r>
              <a:rPr lang="zh-CN" altLang="en-US" sz="2400" b="1" dirty="0" smtClean="0">
                <a:latin typeface="楷体" panose="02010609060101010101" pitchFamily="49" charset="-122"/>
                <a:ea typeface="楷体" panose="02010609060101010101" pitchFamily="49" charset="-122"/>
                <a:sym typeface="+mn-ea"/>
              </a:rPr>
              <a:t>、主成分分析</a:t>
            </a:r>
            <a:endParaRPr lang="zh-CN" altLang="en-US" b="1" dirty="0">
              <a:latin typeface="楷体" panose="02010609060101010101" pitchFamily="49" charset="-122"/>
              <a:ea typeface="楷体" panose="02010609060101010101" pitchFamily="49" charset="-122"/>
              <a:sym typeface="+mn-ea"/>
            </a:endParaRPr>
          </a:p>
        </p:txBody>
      </p:sp>
      <p:sp>
        <p:nvSpPr>
          <p:cNvPr id="5" name="矩形 4"/>
          <p:cNvSpPr/>
          <p:nvPr/>
        </p:nvSpPr>
        <p:spPr>
          <a:xfrm>
            <a:off x="0" y="1797313"/>
            <a:ext cx="11938000" cy="461665"/>
          </a:xfrm>
          <a:prstGeom prst="rect">
            <a:avLst/>
          </a:prstGeom>
        </p:spPr>
        <p:txBody>
          <a:bodyPr wrap="square">
            <a:spAutoFit/>
          </a:bodyPr>
          <a:lstStyle/>
          <a:p>
            <a:r>
              <a:rPr lang="zh-CN" altLang="en-US"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3</a:t>
            </a:r>
            <a:r>
              <a:rPr lang="zh-CN" altLang="en-US"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principal() </a:t>
            </a:r>
            <a:r>
              <a:rPr lang="zh-CN" altLang="en-US" sz="2400" dirty="0">
                <a:latin typeface="楷体" panose="02010609060101010101" pitchFamily="49" charset="-122"/>
                <a:ea typeface="楷体" panose="02010609060101010101" pitchFamily="49" charset="-122"/>
              </a:rPr>
              <a:t>函数：</a:t>
            </a:r>
            <a:endParaRPr lang="zh-CN" altLang="en-US" sz="2400" dirty="0">
              <a:latin typeface="楷体" panose="02010609060101010101" pitchFamily="49" charset="-122"/>
              <a:ea typeface="楷体" panose="02010609060101010101" pitchFamily="49" charset="-122"/>
            </a:endParaRPr>
          </a:p>
        </p:txBody>
      </p:sp>
      <p:pic>
        <p:nvPicPr>
          <p:cNvPr id="7" name="图片 6"/>
          <p:cNvPicPr>
            <a:picLocks noChangeAspect="1"/>
          </p:cNvPicPr>
          <p:nvPr/>
        </p:nvPicPr>
        <p:blipFill rotWithShape="1">
          <a:blip r:embed="rId1"/>
          <a:srcRect t="652" r="25923"/>
          <a:stretch>
            <a:fillRect/>
          </a:stretch>
        </p:blipFill>
        <p:spPr>
          <a:xfrm>
            <a:off x="134493" y="2323182"/>
            <a:ext cx="5605908" cy="2631440"/>
          </a:xfrm>
          <a:prstGeom prst="rect">
            <a:avLst/>
          </a:prstGeom>
        </p:spPr>
      </p:pic>
      <p:sp>
        <p:nvSpPr>
          <p:cNvPr id="9" name="矩形 8"/>
          <p:cNvSpPr/>
          <p:nvPr/>
        </p:nvSpPr>
        <p:spPr>
          <a:xfrm>
            <a:off x="134493" y="5426055"/>
            <a:ext cx="8379587" cy="830997"/>
          </a:xfrm>
          <a:prstGeom prst="rect">
            <a:avLst/>
          </a:prstGeom>
        </p:spPr>
        <p:txBody>
          <a:bodyPr wrap="square">
            <a:spAutoFit/>
          </a:bodyPr>
          <a:lstStyle/>
          <a:p>
            <a:r>
              <a:rPr lang="zh-CN" altLang="en-US" sz="2400" dirty="0">
                <a:latin typeface="楷体" panose="02010609060101010101" pitchFamily="49" charset="-122"/>
                <a:ea typeface="楷体" panose="02010609060101010101" pitchFamily="49" charset="-122"/>
              </a:rPr>
              <a:t>其中 </a:t>
            </a:r>
            <a:r>
              <a:rPr lang="en-US" altLang="zh-CN" sz="2400" dirty="0" err="1">
                <a:latin typeface="楷体" panose="02010609060101010101" pitchFamily="49" charset="-122"/>
                <a:ea typeface="楷体" panose="02010609060101010101" pitchFamily="49" charset="-122"/>
              </a:rPr>
              <a:t>nfactors</a:t>
            </a:r>
            <a:r>
              <a:rPr lang="en-US" altLang="zh-CN" sz="2400" dirty="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指定主成分个数，</a:t>
            </a:r>
            <a:r>
              <a:rPr lang="en-US" altLang="zh-CN" sz="2400" dirty="0">
                <a:latin typeface="楷体" panose="02010609060101010101" pitchFamily="49" charset="-122"/>
                <a:ea typeface="楷体" panose="02010609060101010101" pitchFamily="49" charset="-122"/>
              </a:rPr>
              <a:t>rotate: </a:t>
            </a:r>
            <a:r>
              <a:rPr lang="zh-CN" altLang="en-US" sz="2400" dirty="0">
                <a:latin typeface="楷体" panose="02010609060101010101" pitchFamily="49" charset="-122"/>
                <a:ea typeface="楷体" panose="02010609060101010101" pitchFamily="49" charset="-122"/>
              </a:rPr>
              <a:t>指定模型旋转的方法，默认为最大</a:t>
            </a:r>
            <a:r>
              <a:rPr lang="zh-CN" altLang="en-US" sz="2400" dirty="0" smtClean="0">
                <a:latin typeface="楷体" panose="02010609060101010101" pitchFamily="49" charset="-122"/>
                <a:ea typeface="楷体" panose="02010609060101010101" pitchFamily="49" charset="-122"/>
              </a:rPr>
              <a:t>方差法</a:t>
            </a:r>
            <a:r>
              <a:rPr lang="zh-CN" altLang="en-US" sz="2400" dirty="0">
                <a:latin typeface="楷体" panose="02010609060101010101" pitchFamily="49" charset="-122"/>
                <a:ea typeface="楷体" panose="02010609060101010101" pitchFamily="49" charset="-122"/>
              </a:rPr>
              <a:t>。最终可得主成分散点图</a:t>
            </a:r>
            <a:r>
              <a:rPr lang="en-US" altLang="zh-CN" sz="2400" dirty="0">
                <a:latin typeface="楷体" panose="02010609060101010101" pitchFamily="49" charset="-122"/>
                <a:ea typeface="楷体" panose="02010609060101010101" pitchFamily="49" charset="-122"/>
              </a:rPr>
              <a:t>2.3</a:t>
            </a:r>
            <a:r>
              <a:rPr lang="zh-CN" altLang="en-US" sz="2400" dirty="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pic>
        <p:nvPicPr>
          <p:cNvPr id="11" name="图片 10"/>
          <p:cNvPicPr>
            <a:picLocks noChangeAspect="1"/>
          </p:cNvPicPr>
          <p:nvPr/>
        </p:nvPicPr>
        <p:blipFill>
          <a:blip r:embed="rId2"/>
          <a:stretch>
            <a:fillRect/>
          </a:stretch>
        </p:blipFill>
        <p:spPr>
          <a:xfrm>
            <a:off x="6727090" y="2076097"/>
            <a:ext cx="5210910" cy="3140125"/>
          </a:xfrm>
          <a:prstGeom prst="rect">
            <a:avLst/>
          </a:prstGeom>
        </p:spPr>
      </p:pic>
    </p:spTree>
  </p:cSld>
  <p:clrMapOvr>
    <a:masterClrMapping/>
  </p:clrMapOvr>
  <p:transition spd="slow">
    <p:push/>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79828" y="713546"/>
            <a:ext cx="2039341" cy="584775"/>
          </a:xfrm>
          <a:prstGeom prst="rect">
            <a:avLst/>
          </a:prstGeom>
        </p:spPr>
        <p:txBody>
          <a:bodyPr wrap="none">
            <a:spAutoFit/>
          </a:bodyPr>
          <a:lstStyle/>
          <a:p>
            <a:r>
              <a:rPr lang="en-US" altLang="zh-CN" sz="3200" b="1" dirty="0" smtClean="0">
                <a:solidFill>
                  <a:schemeClr val="accent3"/>
                </a:solidFill>
                <a:latin typeface="楷体" panose="02010609060101010101" pitchFamily="49" charset="-122"/>
                <a:ea typeface="楷体" panose="02010609060101010101" pitchFamily="49" charset="-122"/>
              </a:rPr>
              <a:t>R</a:t>
            </a:r>
            <a:r>
              <a:rPr lang="zh-CN" altLang="en-US" sz="3200" b="1" dirty="0" smtClean="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文本框 3"/>
          <p:cNvSpPr txBox="1"/>
          <p:nvPr/>
        </p:nvSpPr>
        <p:spPr>
          <a:xfrm>
            <a:off x="0" y="1193800"/>
            <a:ext cx="3280065" cy="461665"/>
          </a:xfrm>
          <a:prstGeom prst="rect">
            <a:avLst/>
          </a:prstGeom>
          <a:noFill/>
        </p:spPr>
        <p:txBody>
          <a:bodyPr wrap="none" rtlCol="0" anchor="t">
            <a:spAutoFit/>
          </a:bodyPr>
          <a:lstStyle/>
          <a:p>
            <a:r>
              <a:rPr lang="zh-CN" altLang="en-US" sz="2400" b="1" dirty="0">
                <a:latin typeface="楷体" panose="02010609060101010101" pitchFamily="49" charset="-122"/>
                <a:ea typeface="楷体" panose="02010609060101010101" pitchFamily="49" charset="-122"/>
                <a:sym typeface="+mn-ea"/>
              </a:rPr>
              <a:t>二</a:t>
            </a:r>
            <a:r>
              <a:rPr lang="zh-CN" altLang="en-US" sz="2400" b="1" dirty="0" smtClean="0">
                <a:latin typeface="楷体" panose="02010609060101010101" pitchFamily="49" charset="-122"/>
                <a:ea typeface="楷体" panose="02010609060101010101" pitchFamily="49" charset="-122"/>
                <a:sym typeface="+mn-ea"/>
              </a:rPr>
              <a:t>、</a:t>
            </a:r>
            <a:r>
              <a:rPr lang="zh-CN" altLang="en-US" sz="2400" b="1" dirty="0">
                <a:latin typeface="楷体" panose="02010609060101010101" pitchFamily="49" charset="-122"/>
                <a:ea typeface="楷体" panose="02010609060101010101" pitchFamily="49" charset="-122"/>
              </a:rPr>
              <a:t>非线性主成分分析</a:t>
            </a:r>
            <a:endParaRPr lang="zh-CN" altLang="en-US" b="1" dirty="0">
              <a:latin typeface="楷体" panose="02010609060101010101" pitchFamily="49" charset="-122"/>
              <a:ea typeface="楷体" panose="02010609060101010101" pitchFamily="49" charset="-122"/>
              <a:sym typeface="+mn-ea"/>
            </a:endParaRPr>
          </a:p>
        </p:txBody>
      </p:sp>
      <p:sp>
        <p:nvSpPr>
          <p:cNvPr id="5" name="矩形 4"/>
          <p:cNvSpPr/>
          <p:nvPr/>
        </p:nvSpPr>
        <p:spPr>
          <a:xfrm>
            <a:off x="0" y="1797313"/>
            <a:ext cx="11938000" cy="830997"/>
          </a:xfrm>
          <a:prstGeom prst="rect">
            <a:avLst/>
          </a:prstGeom>
        </p:spPr>
        <p:txBody>
          <a:bodyPr wrap="square">
            <a:spAutoFit/>
          </a:bodyPr>
          <a:lstStyle/>
          <a:p>
            <a:r>
              <a:rPr lang="zh-CN" altLang="en-US"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1</a:t>
            </a:r>
            <a:r>
              <a:rPr lang="zh-CN" altLang="en-US" sz="2400" dirty="0">
                <a:latin typeface="楷体" panose="02010609060101010101" pitchFamily="49" charset="-122"/>
                <a:ea typeface="楷体" panose="02010609060101010101" pitchFamily="49" charset="-122"/>
              </a:rPr>
              <a:t>）核主成分分析（</a:t>
            </a:r>
            <a:r>
              <a:rPr lang="en-US" altLang="zh-CN" sz="2400" dirty="0">
                <a:latin typeface="楷体" panose="02010609060101010101" pitchFamily="49" charset="-122"/>
                <a:ea typeface="楷体" panose="02010609060101010101" pitchFamily="49" charset="-122"/>
              </a:rPr>
              <a:t>KPCA</a:t>
            </a:r>
            <a:r>
              <a:rPr lang="zh-CN" altLang="en-US"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在 </a:t>
            </a:r>
            <a:r>
              <a:rPr lang="en-US" altLang="zh-CN" sz="2400" dirty="0">
                <a:latin typeface="楷体" panose="02010609060101010101" pitchFamily="49" charset="-122"/>
                <a:ea typeface="楷体" panose="02010609060101010101" pitchFamily="49" charset="-122"/>
              </a:rPr>
              <a:t>R </a:t>
            </a:r>
            <a:r>
              <a:rPr lang="zh-CN" altLang="en-US" sz="2400" dirty="0">
                <a:latin typeface="楷体" panose="02010609060101010101" pitchFamily="49" charset="-122"/>
                <a:ea typeface="楷体" panose="02010609060101010101" pitchFamily="49" charset="-122"/>
              </a:rPr>
              <a:t>中可以通过 </a:t>
            </a:r>
            <a:r>
              <a:rPr lang="en-US" altLang="zh-CN" sz="2400" dirty="0" err="1">
                <a:latin typeface="楷体" panose="02010609060101010101" pitchFamily="49" charset="-122"/>
                <a:ea typeface="楷体" panose="02010609060101010101" pitchFamily="49" charset="-122"/>
              </a:rPr>
              <a:t>kernlab</a:t>
            </a:r>
            <a:r>
              <a:rPr lang="en-US" altLang="zh-CN" sz="2400" dirty="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包中函数 </a:t>
            </a:r>
            <a:r>
              <a:rPr lang="en-US" altLang="zh-CN" sz="2400" dirty="0" err="1">
                <a:latin typeface="楷体" panose="02010609060101010101" pitchFamily="49" charset="-122"/>
                <a:ea typeface="楷体" panose="02010609060101010101" pitchFamily="49" charset="-122"/>
              </a:rPr>
              <a:t>kpca</a:t>
            </a:r>
            <a:r>
              <a:rPr lang="en-US" altLang="zh-CN" sz="2400" dirty="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实现 基于核分析的主成分分析。以 </a:t>
            </a:r>
            <a:r>
              <a:rPr lang="en-US" altLang="zh-CN" sz="2400" dirty="0">
                <a:latin typeface="楷体" panose="02010609060101010101" pitchFamily="49" charset="-122"/>
                <a:ea typeface="楷体" panose="02010609060101010101" pitchFamily="49" charset="-122"/>
              </a:rPr>
              <a:t>R </a:t>
            </a:r>
            <a:r>
              <a:rPr lang="zh-CN" altLang="en-US" sz="2400" dirty="0">
                <a:latin typeface="楷体" panose="02010609060101010101" pitchFamily="49" charset="-122"/>
                <a:ea typeface="楷体" panose="02010609060101010101" pitchFamily="49" charset="-122"/>
              </a:rPr>
              <a:t>中自带的范例数据集 </a:t>
            </a:r>
            <a:r>
              <a:rPr lang="en-US" altLang="zh-CN" sz="2400" dirty="0">
                <a:latin typeface="楷体" panose="02010609060101010101" pitchFamily="49" charset="-122"/>
                <a:ea typeface="楷体" panose="02010609060101010101" pitchFamily="49" charset="-122"/>
              </a:rPr>
              <a:t>iris </a:t>
            </a:r>
            <a:r>
              <a:rPr lang="zh-CN" altLang="en-US" sz="2400" dirty="0">
                <a:latin typeface="楷体" panose="02010609060101010101" pitchFamily="49" charset="-122"/>
                <a:ea typeface="楷体" panose="02010609060101010101" pitchFamily="49" charset="-122"/>
              </a:rPr>
              <a:t>进行</a:t>
            </a:r>
            <a:r>
              <a:rPr lang="zh-CN" altLang="en-US" sz="2400" dirty="0" smtClean="0">
                <a:latin typeface="楷体" panose="02010609060101010101" pitchFamily="49" charset="-122"/>
                <a:ea typeface="楷体" panose="02010609060101010101" pitchFamily="49" charset="-122"/>
              </a:rPr>
              <a:t>示范。</a:t>
            </a:r>
            <a:endParaRPr lang="zh-CN" altLang="en-US" sz="2400" dirty="0">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1"/>
          <a:stretch>
            <a:fillRect/>
          </a:stretch>
        </p:blipFill>
        <p:spPr>
          <a:xfrm>
            <a:off x="0" y="2536478"/>
            <a:ext cx="7463526" cy="2516548"/>
          </a:xfrm>
          <a:prstGeom prst="rect">
            <a:avLst/>
          </a:prstGeom>
        </p:spPr>
      </p:pic>
      <p:pic>
        <p:nvPicPr>
          <p:cNvPr id="6" name="图片 5"/>
          <p:cNvPicPr>
            <a:picLocks noChangeAspect="1"/>
          </p:cNvPicPr>
          <p:nvPr/>
        </p:nvPicPr>
        <p:blipFill rotWithShape="1">
          <a:blip r:embed="rId2"/>
          <a:srcRect l="4513" t="2863" r="4181" b="1"/>
          <a:stretch>
            <a:fillRect/>
          </a:stretch>
        </p:blipFill>
        <p:spPr>
          <a:xfrm>
            <a:off x="7592562" y="3320342"/>
            <a:ext cx="4599438" cy="2964082"/>
          </a:xfrm>
          <a:prstGeom prst="rect">
            <a:avLst/>
          </a:prstGeom>
        </p:spPr>
      </p:pic>
    </p:spTree>
  </p:cSld>
  <p:clrMapOvr>
    <a:masterClrMapping/>
  </p:clrMapOvr>
  <p:transition spd="slow">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79828" y="713546"/>
            <a:ext cx="2039341" cy="584775"/>
          </a:xfrm>
          <a:prstGeom prst="rect">
            <a:avLst/>
          </a:prstGeom>
        </p:spPr>
        <p:txBody>
          <a:bodyPr wrap="none">
            <a:spAutoFit/>
          </a:bodyPr>
          <a:lstStyle/>
          <a:p>
            <a:r>
              <a:rPr lang="en-US" altLang="zh-CN" sz="3200" b="1" dirty="0" smtClean="0">
                <a:solidFill>
                  <a:schemeClr val="accent3"/>
                </a:solidFill>
                <a:latin typeface="楷体" panose="02010609060101010101" pitchFamily="49" charset="-122"/>
                <a:ea typeface="楷体" panose="02010609060101010101" pitchFamily="49" charset="-122"/>
              </a:rPr>
              <a:t>R</a:t>
            </a:r>
            <a:r>
              <a:rPr lang="zh-CN" altLang="en-US" sz="3200" b="1" dirty="0" smtClean="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文本框 3"/>
          <p:cNvSpPr txBox="1"/>
          <p:nvPr/>
        </p:nvSpPr>
        <p:spPr>
          <a:xfrm>
            <a:off x="0" y="1193800"/>
            <a:ext cx="3280065" cy="461665"/>
          </a:xfrm>
          <a:prstGeom prst="rect">
            <a:avLst/>
          </a:prstGeom>
          <a:noFill/>
        </p:spPr>
        <p:txBody>
          <a:bodyPr wrap="none" rtlCol="0" anchor="t">
            <a:spAutoFit/>
          </a:bodyPr>
          <a:lstStyle/>
          <a:p>
            <a:r>
              <a:rPr lang="zh-CN" altLang="en-US" sz="2400" b="1" dirty="0">
                <a:latin typeface="楷体" panose="02010609060101010101" pitchFamily="49" charset="-122"/>
                <a:ea typeface="楷体" panose="02010609060101010101" pitchFamily="49" charset="-122"/>
                <a:sym typeface="+mn-ea"/>
              </a:rPr>
              <a:t>二</a:t>
            </a:r>
            <a:r>
              <a:rPr lang="zh-CN" altLang="en-US" sz="2400" b="1" dirty="0" smtClean="0">
                <a:latin typeface="楷体" panose="02010609060101010101" pitchFamily="49" charset="-122"/>
                <a:ea typeface="楷体" panose="02010609060101010101" pitchFamily="49" charset="-122"/>
                <a:sym typeface="+mn-ea"/>
              </a:rPr>
              <a:t>、</a:t>
            </a:r>
            <a:r>
              <a:rPr lang="zh-CN" altLang="en-US" sz="2400" b="1" dirty="0">
                <a:latin typeface="楷体" panose="02010609060101010101" pitchFamily="49" charset="-122"/>
                <a:ea typeface="楷体" panose="02010609060101010101" pitchFamily="49" charset="-122"/>
              </a:rPr>
              <a:t>非线性主成分分析</a:t>
            </a:r>
            <a:endParaRPr lang="zh-CN" altLang="en-US" b="1" dirty="0">
              <a:latin typeface="楷体" panose="02010609060101010101" pitchFamily="49" charset="-122"/>
              <a:ea typeface="楷体" panose="02010609060101010101" pitchFamily="49" charset="-122"/>
              <a:sym typeface="+mn-ea"/>
            </a:endParaRPr>
          </a:p>
        </p:txBody>
      </p:sp>
      <p:sp>
        <p:nvSpPr>
          <p:cNvPr id="5" name="矩形 4"/>
          <p:cNvSpPr/>
          <p:nvPr/>
        </p:nvSpPr>
        <p:spPr>
          <a:xfrm>
            <a:off x="0" y="1797313"/>
            <a:ext cx="11938000" cy="830997"/>
          </a:xfrm>
          <a:prstGeom prst="rect">
            <a:avLst/>
          </a:prstGeom>
        </p:spPr>
        <p:txBody>
          <a:bodyPr wrap="square">
            <a:spAutoFit/>
          </a:bodyPr>
          <a:lstStyle/>
          <a:p>
            <a:r>
              <a:rPr lang="zh-CN" altLang="en-US" sz="2400" dirty="0" smtClean="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2</a:t>
            </a:r>
            <a:r>
              <a:rPr lang="zh-CN" altLang="en-US"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t-SNE </a:t>
            </a:r>
            <a:r>
              <a:rPr lang="zh-CN" altLang="en-US" sz="2400" dirty="0">
                <a:latin typeface="楷体" panose="02010609060101010101" pitchFamily="49" charset="-122"/>
                <a:ea typeface="楷体" panose="02010609060101010101" pitchFamily="49" charset="-122"/>
              </a:rPr>
              <a:t>非线性降维算法：</a:t>
            </a:r>
            <a:r>
              <a:rPr lang="en-US" altLang="zh-CN" sz="2400" dirty="0" smtClean="0">
                <a:latin typeface="楷体" panose="02010609060101010101" pitchFamily="49" charset="-122"/>
                <a:ea typeface="楷体" panose="02010609060101010101" pitchFamily="49" charset="-122"/>
              </a:rPr>
              <a:t>R</a:t>
            </a:r>
            <a:r>
              <a:rPr lang="zh-CN" altLang="en-US" sz="2400" dirty="0" smtClean="0">
                <a:latin typeface="楷体" panose="02010609060101010101" pitchFamily="49" charset="-122"/>
                <a:ea typeface="楷体" panose="02010609060101010101" pitchFamily="49" charset="-122"/>
              </a:rPr>
              <a:t>中</a:t>
            </a:r>
            <a:r>
              <a:rPr lang="zh-CN" altLang="en-US" sz="2400" dirty="0">
                <a:latin typeface="楷体" panose="02010609060101010101" pitchFamily="49" charset="-122"/>
                <a:ea typeface="楷体" panose="02010609060101010101" pitchFamily="49" charset="-122"/>
              </a:rPr>
              <a:t>可以通过 </a:t>
            </a:r>
            <a:r>
              <a:rPr lang="en-US" altLang="zh-CN" sz="2400" dirty="0" err="1">
                <a:latin typeface="楷体" panose="02010609060101010101" pitchFamily="49" charset="-122"/>
                <a:ea typeface="楷体" panose="02010609060101010101" pitchFamily="49" charset="-122"/>
              </a:rPr>
              <a:t>Rtsne</a:t>
            </a:r>
            <a:r>
              <a:rPr lang="en-US" altLang="zh-CN" sz="2400" dirty="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包可以实现 </a:t>
            </a:r>
            <a:r>
              <a:rPr lang="en-US" altLang="zh-CN" sz="2400" dirty="0">
                <a:latin typeface="楷体" panose="02010609060101010101" pitchFamily="49" charset="-122"/>
                <a:ea typeface="楷体" panose="02010609060101010101" pitchFamily="49" charset="-122"/>
              </a:rPr>
              <a:t>t-SNE </a:t>
            </a:r>
            <a:r>
              <a:rPr lang="zh-CN" altLang="en-US" sz="2400" dirty="0">
                <a:latin typeface="楷体" panose="02010609060101010101" pitchFamily="49" charset="-122"/>
                <a:ea typeface="楷体" panose="02010609060101010101" pitchFamily="49" charset="-122"/>
              </a:rPr>
              <a:t>分析，</a:t>
            </a:r>
            <a:r>
              <a:rPr lang="zh-CN" altLang="en-US" sz="2400" dirty="0" smtClean="0">
                <a:latin typeface="楷体" panose="02010609060101010101" pitchFamily="49" charset="-122"/>
                <a:ea typeface="楷体" panose="02010609060101010101" pitchFamily="49" charset="-122"/>
              </a:rPr>
              <a:t>所使用</a:t>
            </a:r>
            <a:r>
              <a:rPr lang="zh-CN" altLang="en-US" sz="2400" dirty="0">
                <a:latin typeface="楷体" panose="02010609060101010101" pitchFamily="49" charset="-122"/>
                <a:ea typeface="楷体" panose="02010609060101010101" pitchFamily="49" charset="-122"/>
              </a:rPr>
              <a:t>的函数为 </a:t>
            </a:r>
            <a:r>
              <a:rPr lang="en-US" altLang="zh-CN" sz="2400" dirty="0" err="1">
                <a:latin typeface="楷体" panose="02010609060101010101" pitchFamily="49" charset="-122"/>
                <a:ea typeface="楷体" panose="02010609060101010101" pitchFamily="49" charset="-122"/>
              </a:rPr>
              <a:t>Rtsne</a:t>
            </a:r>
            <a:r>
              <a:rPr lang="en-US" altLang="zh-CN" sz="2400" dirty="0">
                <a:latin typeface="楷体" panose="02010609060101010101" pitchFamily="49" charset="-122"/>
                <a:ea typeface="楷体" panose="02010609060101010101" pitchFamily="49" charset="-122"/>
              </a:rPr>
              <a:t>(X,...)</a:t>
            </a:r>
            <a:r>
              <a:rPr lang="zh-CN" altLang="en-US" sz="2400" dirty="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其中</a:t>
            </a:r>
            <a:r>
              <a:rPr lang="en-US" altLang="zh-CN" sz="2400" dirty="0" smtClean="0">
                <a:latin typeface="楷体" panose="02010609060101010101" pitchFamily="49" charset="-122"/>
                <a:ea typeface="楷体" panose="02010609060101010101" pitchFamily="49" charset="-122"/>
              </a:rPr>
              <a:t>X</a:t>
            </a:r>
            <a:r>
              <a:rPr lang="zh-CN" altLang="en-US" sz="2400" dirty="0" smtClean="0">
                <a:latin typeface="楷体" panose="02010609060101010101" pitchFamily="49" charset="-122"/>
                <a:ea typeface="楷体" panose="02010609060101010101" pitchFamily="49" charset="-122"/>
              </a:rPr>
              <a:t>为</a:t>
            </a:r>
            <a:r>
              <a:rPr lang="zh-CN" altLang="en-US" sz="2400" dirty="0">
                <a:latin typeface="楷体" panose="02010609060101010101" pitchFamily="49" charset="-122"/>
                <a:ea typeface="楷体" panose="02010609060101010101" pitchFamily="49" charset="-122"/>
              </a:rPr>
              <a:t>数据矩阵。</a:t>
            </a:r>
            <a:r>
              <a:rPr lang="zh-CN" altLang="en-US" sz="2400" dirty="0" smtClean="0">
                <a:latin typeface="楷体" panose="02010609060101010101" pitchFamily="49" charset="-122"/>
                <a:ea typeface="楷体" panose="02010609060101010101" pitchFamily="49" charset="-122"/>
              </a:rPr>
              <a:t>以</a:t>
            </a:r>
            <a:r>
              <a:rPr lang="en-US" altLang="zh-CN" sz="2400" dirty="0" smtClean="0">
                <a:latin typeface="楷体" panose="02010609060101010101" pitchFamily="49" charset="-122"/>
                <a:ea typeface="楷体" panose="02010609060101010101" pitchFamily="49" charset="-122"/>
              </a:rPr>
              <a:t>R</a:t>
            </a:r>
            <a:r>
              <a:rPr lang="zh-CN" altLang="en-US" sz="2400" dirty="0" smtClean="0">
                <a:latin typeface="楷体" panose="02010609060101010101" pitchFamily="49" charset="-122"/>
                <a:ea typeface="楷体" panose="02010609060101010101" pitchFamily="49" charset="-122"/>
              </a:rPr>
              <a:t>中</a:t>
            </a:r>
            <a:r>
              <a:rPr lang="zh-CN" altLang="en-US" sz="2400" dirty="0">
                <a:latin typeface="楷体" panose="02010609060101010101" pitchFamily="49" charset="-122"/>
                <a:ea typeface="楷体" panose="02010609060101010101" pitchFamily="49" charset="-122"/>
              </a:rPr>
              <a:t>自带的范例数据</a:t>
            </a:r>
            <a:r>
              <a:rPr lang="zh-CN" altLang="en-US" sz="2400" dirty="0" smtClean="0">
                <a:latin typeface="楷体" panose="02010609060101010101" pitchFamily="49" charset="-122"/>
                <a:ea typeface="楷体" panose="02010609060101010101" pitchFamily="49" charset="-122"/>
              </a:rPr>
              <a:t>集</a:t>
            </a:r>
            <a:r>
              <a:rPr lang="en-US" altLang="zh-CN" sz="2400" dirty="0" smtClean="0">
                <a:latin typeface="楷体" panose="02010609060101010101" pitchFamily="49" charset="-122"/>
                <a:ea typeface="楷体" panose="02010609060101010101" pitchFamily="49" charset="-122"/>
              </a:rPr>
              <a:t>iris</a:t>
            </a:r>
            <a:r>
              <a:rPr lang="zh-CN" altLang="en-US" sz="2400" dirty="0" smtClean="0">
                <a:latin typeface="楷体" panose="02010609060101010101" pitchFamily="49" charset="-122"/>
                <a:ea typeface="楷体" panose="02010609060101010101" pitchFamily="49" charset="-122"/>
              </a:rPr>
              <a:t>进行</a:t>
            </a:r>
            <a:r>
              <a:rPr lang="zh-CN" altLang="en-US" sz="2400" dirty="0">
                <a:latin typeface="楷体" panose="02010609060101010101" pitchFamily="49" charset="-122"/>
                <a:ea typeface="楷体" panose="02010609060101010101" pitchFamily="49" charset="-122"/>
              </a:rPr>
              <a:t>示范</a:t>
            </a:r>
            <a:r>
              <a:rPr lang="zh-CN" altLang="en-US" sz="2400" dirty="0" smtClean="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pic>
        <p:nvPicPr>
          <p:cNvPr id="7" name="图片 6"/>
          <p:cNvPicPr>
            <a:picLocks noChangeAspect="1"/>
          </p:cNvPicPr>
          <p:nvPr/>
        </p:nvPicPr>
        <p:blipFill>
          <a:blip r:embed="rId1"/>
          <a:stretch>
            <a:fillRect/>
          </a:stretch>
        </p:blipFill>
        <p:spPr>
          <a:xfrm>
            <a:off x="45268" y="2628310"/>
            <a:ext cx="6617592" cy="3161738"/>
          </a:xfrm>
          <a:prstGeom prst="rect">
            <a:avLst/>
          </a:prstGeom>
        </p:spPr>
      </p:pic>
      <p:pic>
        <p:nvPicPr>
          <p:cNvPr id="8" name="图片 7"/>
          <p:cNvPicPr>
            <a:picLocks noChangeAspect="1"/>
          </p:cNvPicPr>
          <p:nvPr/>
        </p:nvPicPr>
        <p:blipFill>
          <a:blip r:embed="rId2"/>
          <a:stretch>
            <a:fillRect/>
          </a:stretch>
        </p:blipFill>
        <p:spPr>
          <a:xfrm>
            <a:off x="6299200" y="2862270"/>
            <a:ext cx="5892800" cy="3535680"/>
          </a:xfrm>
          <a:prstGeom prst="rect">
            <a:avLst/>
          </a:prstGeom>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2</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484071" y="3856861"/>
            <a:ext cx="7216602" cy="1887696"/>
          </a:xfrm>
          <a:prstGeom prst="rect">
            <a:avLst/>
          </a:prstGeom>
          <a:noFill/>
        </p:spPr>
        <p:txBody>
          <a:bodyPr wrap="square" rtlCol="0">
            <a:spAutoFit/>
          </a:bodyPr>
          <a:lstStyle/>
          <a:p>
            <a:pPr algn="ctr">
              <a:lnSpc>
                <a:spcPts val="7000"/>
              </a:lnSpc>
            </a:pPr>
            <a:r>
              <a:rPr lang="zh-CN" altLang="en-US" sz="8000" b="1" dirty="0" smtClean="0">
                <a:solidFill>
                  <a:schemeClr val="accent3"/>
                </a:solidFill>
                <a:latin typeface="楷体" panose="02010609060101010101" pitchFamily="49" charset="-122"/>
                <a:ea typeface="楷体" panose="02010609060101010101" pitchFamily="49" charset="-122"/>
              </a:rPr>
              <a:t>总体</a:t>
            </a:r>
            <a:r>
              <a:rPr lang="zh-CN" altLang="en-US" sz="8000" b="1" dirty="0" smtClean="0">
                <a:solidFill>
                  <a:schemeClr val="accent3"/>
                </a:solidFill>
                <a:latin typeface="楷体" panose="02010609060101010101" pitchFamily="49" charset="-122"/>
                <a:ea typeface="楷体" panose="02010609060101010101" pitchFamily="49" charset="-122"/>
              </a:rPr>
              <a:t>的主成分</a:t>
            </a:r>
            <a:endParaRPr lang="en-US" altLang="zh-CN" sz="8000" b="1" dirty="0" smtClean="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4000" b="1" dirty="0" smtClean="0">
                <a:solidFill>
                  <a:schemeClr val="bg2">
                    <a:lumMod val="50000"/>
                  </a:schemeClr>
                </a:solidFill>
                <a:cs typeface="Times New Roman" panose="02020603050405020304" pitchFamily="18" charset="0"/>
              </a:rPr>
              <a:t>Population principal component</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79828" y="713546"/>
            <a:ext cx="3073277" cy="584775"/>
          </a:xfrm>
          <a:prstGeom prst="rect">
            <a:avLst/>
          </a:prstGeom>
        </p:spPr>
        <p:txBody>
          <a:bodyPr wrap="none">
            <a:spAutoFit/>
          </a:bodyPr>
          <a:lstStyle/>
          <a:p>
            <a:r>
              <a:rPr lang="en-US" altLang="zh-CN" sz="3200" b="1" dirty="0" smtClean="0">
                <a:solidFill>
                  <a:schemeClr val="accent3"/>
                </a:solidFill>
                <a:latin typeface="楷体" panose="02010609060101010101" pitchFamily="49" charset="-122"/>
                <a:ea typeface="楷体" panose="02010609060101010101" pitchFamily="49" charset="-122"/>
              </a:rPr>
              <a:t>Python</a:t>
            </a:r>
            <a:r>
              <a:rPr lang="zh-CN" altLang="en-US" sz="3200" b="1" dirty="0" smtClean="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0" y="1764097"/>
            <a:ext cx="12019280" cy="830997"/>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dirty="0">
                <a:latin typeface="楷体" panose="02010609060101010101" pitchFamily="49" charset="-122"/>
                <a:ea typeface="楷体" panose="02010609060101010101" pitchFamily="49" charset="-122"/>
              </a:rPr>
              <a:t>Python </a:t>
            </a:r>
            <a:r>
              <a:rPr lang="zh-CN" altLang="en-US" sz="2400" dirty="0">
                <a:latin typeface="楷体" panose="02010609060101010101" pitchFamily="49" charset="-122"/>
                <a:ea typeface="楷体" panose="02010609060101010101" pitchFamily="49" charset="-122"/>
              </a:rPr>
              <a:t>语言中的 </a:t>
            </a:r>
            <a:r>
              <a:rPr lang="en-US" altLang="zh-CN" sz="2400" dirty="0" err="1">
                <a:latin typeface="楷体" panose="02010609060101010101" pitchFamily="49" charset="-122"/>
                <a:ea typeface="楷体" panose="02010609060101010101" pitchFamily="49" charset="-122"/>
              </a:rPr>
              <a:t>sklearn</a:t>
            </a:r>
            <a:r>
              <a:rPr lang="en-US" altLang="zh-CN" sz="2400" dirty="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库可实现主成分析方法，本节将采用 </a:t>
            </a:r>
            <a:r>
              <a:rPr lang="en-US" altLang="zh-CN" sz="2400" dirty="0">
                <a:latin typeface="楷体" panose="02010609060101010101" pitchFamily="49" charset="-122"/>
                <a:ea typeface="楷体" panose="02010609060101010101" pitchFamily="49" charset="-122"/>
              </a:rPr>
              <a:t>PCA </a:t>
            </a:r>
            <a:r>
              <a:rPr lang="zh-CN" altLang="en-US" sz="2400" dirty="0">
                <a:latin typeface="楷体" panose="02010609060101010101" pitchFamily="49" charset="-122"/>
                <a:ea typeface="楷体" panose="02010609060101010101" pitchFamily="49" charset="-122"/>
              </a:rPr>
              <a:t>对莺</a:t>
            </a:r>
            <a:r>
              <a:rPr lang="zh-CN" altLang="en-US" sz="2400" dirty="0" smtClean="0">
                <a:latin typeface="楷体" panose="02010609060101010101" pitchFamily="49" charset="-122"/>
                <a:ea typeface="楷体" panose="02010609060101010101" pitchFamily="49" charset="-122"/>
              </a:rPr>
              <a:t>尾花数据</a:t>
            </a:r>
            <a:r>
              <a:rPr lang="zh-CN" altLang="en-US" sz="2400" dirty="0">
                <a:latin typeface="楷体" panose="02010609060101010101" pitchFamily="49" charset="-122"/>
                <a:ea typeface="楷体" panose="02010609060101010101" pitchFamily="49" charset="-122"/>
              </a:rPr>
              <a:t>集的特征进行分析，首先加载相应模块：</a:t>
            </a:r>
            <a:endParaRPr lang="zh-CN" altLang="en-US" dirty="0" smtClean="0"/>
          </a:p>
        </p:txBody>
      </p:sp>
      <p:sp>
        <p:nvSpPr>
          <p:cNvPr id="4" name="文本框 3"/>
          <p:cNvSpPr txBox="1"/>
          <p:nvPr/>
        </p:nvSpPr>
        <p:spPr>
          <a:xfrm>
            <a:off x="0" y="1193800"/>
            <a:ext cx="1731564" cy="461665"/>
          </a:xfrm>
          <a:prstGeom prst="rect">
            <a:avLst/>
          </a:prstGeom>
          <a:noFill/>
        </p:spPr>
        <p:txBody>
          <a:bodyPr wrap="none" rtlCol="0" anchor="t">
            <a:spAutoFit/>
          </a:bodyPr>
          <a:lstStyle/>
          <a:p>
            <a:r>
              <a:rPr lang="zh-CN" altLang="en-US" sz="2400" b="1" dirty="0" smtClean="0">
                <a:latin typeface="楷体" panose="02010609060101010101" pitchFamily="49" charset="-122"/>
                <a:ea typeface="楷体" panose="02010609060101010101" pitchFamily="49" charset="-122"/>
                <a:sym typeface="+mn-ea"/>
              </a:rPr>
              <a:t>主成分分析</a:t>
            </a:r>
            <a:endParaRPr lang="zh-CN" altLang="en-US" b="1" dirty="0">
              <a:latin typeface="楷体" panose="02010609060101010101" pitchFamily="49" charset="-122"/>
              <a:ea typeface="楷体" panose="02010609060101010101" pitchFamily="49" charset="-122"/>
              <a:sym typeface="+mn-ea"/>
            </a:endParaRPr>
          </a:p>
        </p:txBody>
      </p:sp>
      <p:sp>
        <p:nvSpPr>
          <p:cNvPr id="5" name="矩形 4"/>
          <p:cNvSpPr/>
          <p:nvPr/>
        </p:nvSpPr>
        <p:spPr>
          <a:xfrm>
            <a:off x="-81280" y="3383693"/>
            <a:ext cx="11593518" cy="461665"/>
          </a:xfrm>
          <a:prstGeom prst="rect">
            <a:avLst/>
          </a:prstGeom>
        </p:spPr>
        <p:txBody>
          <a:bodyPr wrap="square">
            <a:spAutoFit/>
          </a:bodyPr>
          <a:lstStyle/>
          <a:p>
            <a:pPr marL="342900" indent="-342900">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rPr>
              <a:t>再导入鸢尾花数据集，利用 </a:t>
            </a:r>
            <a:r>
              <a:rPr lang="en-US" altLang="zh-CN" sz="2400" dirty="0">
                <a:latin typeface="楷体" panose="02010609060101010101" pitchFamily="49" charset="-122"/>
                <a:ea typeface="楷体" panose="02010609060101010101" pitchFamily="49" charset="-122"/>
              </a:rPr>
              <a:t>PCA </a:t>
            </a:r>
            <a:r>
              <a:rPr lang="zh-CN" altLang="en-US" sz="2400" dirty="0">
                <a:latin typeface="楷体" panose="02010609060101010101" pitchFamily="49" charset="-122"/>
                <a:ea typeface="楷体" panose="02010609060101010101" pitchFamily="49" charset="-122"/>
              </a:rPr>
              <a:t>类进行分析</a:t>
            </a:r>
            <a:endParaRPr lang="zh-CN" altLang="en-US" sz="2400" dirty="0">
              <a:latin typeface="楷体" panose="02010609060101010101" pitchFamily="49" charset="-122"/>
              <a:ea typeface="楷体" panose="02010609060101010101" pitchFamily="49" charset="-122"/>
            </a:endParaRPr>
          </a:p>
        </p:txBody>
      </p:sp>
      <p:pic>
        <p:nvPicPr>
          <p:cNvPr id="7" name="图片 6"/>
          <p:cNvPicPr>
            <a:picLocks noChangeAspect="1"/>
          </p:cNvPicPr>
          <p:nvPr/>
        </p:nvPicPr>
        <p:blipFill>
          <a:blip r:embed="rId1"/>
          <a:stretch>
            <a:fillRect/>
          </a:stretch>
        </p:blipFill>
        <p:spPr>
          <a:xfrm>
            <a:off x="452040" y="2552696"/>
            <a:ext cx="4556840" cy="877752"/>
          </a:xfrm>
          <a:prstGeom prst="rect">
            <a:avLst/>
          </a:prstGeom>
        </p:spPr>
      </p:pic>
      <p:pic>
        <p:nvPicPr>
          <p:cNvPr id="8" name="图片 7"/>
          <p:cNvPicPr>
            <a:picLocks noChangeAspect="1"/>
          </p:cNvPicPr>
          <p:nvPr/>
        </p:nvPicPr>
        <p:blipFill>
          <a:blip r:embed="rId2"/>
          <a:stretch>
            <a:fillRect/>
          </a:stretch>
        </p:blipFill>
        <p:spPr>
          <a:xfrm>
            <a:off x="452040" y="3817334"/>
            <a:ext cx="6891879" cy="2682684"/>
          </a:xfrm>
          <a:prstGeom prst="rect">
            <a:avLst/>
          </a:prstGeom>
        </p:spPr>
      </p:pic>
    </p:spTree>
  </p:cSld>
  <p:clrMapOvr>
    <a:masterClrMapping/>
  </p:clrMapOvr>
  <p:transition spd="slow">
    <p:pu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79828" y="713546"/>
            <a:ext cx="3073277" cy="584775"/>
          </a:xfrm>
          <a:prstGeom prst="rect">
            <a:avLst/>
          </a:prstGeom>
        </p:spPr>
        <p:txBody>
          <a:bodyPr wrap="none">
            <a:spAutoFit/>
          </a:bodyPr>
          <a:lstStyle/>
          <a:p>
            <a:r>
              <a:rPr lang="en-US" altLang="zh-CN" sz="3200" b="1" dirty="0" smtClean="0">
                <a:solidFill>
                  <a:schemeClr val="accent3"/>
                </a:solidFill>
                <a:latin typeface="楷体" panose="02010609060101010101" pitchFamily="49" charset="-122"/>
                <a:ea typeface="楷体" panose="02010609060101010101" pitchFamily="49" charset="-122"/>
              </a:rPr>
              <a:t>Python</a:t>
            </a:r>
            <a:r>
              <a:rPr lang="zh-CN" altLang="en-US" sz="3200" b="1" dirty="0" smtClean="0">
                <a:solidFill>
                  <a:schemeClr val="accent3"/>
                </a:solidFill>
                <a:latin typeface="楷体" panose="02010609060101010101" pitchFamily="49" charset="-122"/>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0" y="1711086"/>
            <a:ext cx="12019280" cy="830997"/>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rPr>
              <a:t>累积贡献率折线图如图 </a:t>
            </a:r>
            <a:r>
              <a:rPr lang="en-US" altLang="zh-CN" sz="2400" dirty="0">
                <a:latin typeface="楷体" panose="02010609060101010101" pitchFamily="49" charset="-122"/>
                <a:ea typeface="楷体" panose="02010609060101010101" pitchFamily="49" charset="-122"/>
              </a:rPr>
              <a:t>2.6 </a:t>
            </a:r>
            <a:r>
              <a:rPr lang="zh-CN" altLang="en-US" sz="2400" dirty="0">
                <a:latin typeface="楷体" panose="02010609060101010101" pitchFamily="49" charset="-122"/>
                <a:ea typeface="楷体" panose="02010609060101010101" pitchFamily="49" charset="-122"/>
              </a:rPr>
              <a:t>所示，明显可以看出前两个成分的累积贡献率</a:t>
            </a:r>
            <a:r>
              <a:rPr lang="zh-CN" altLang="en-US" sz="2400" dirty="0" smtClean="0">
                <a:latin typeface="楷体" panose="02010609060101010101" pitchFamily="49" charset="-122"/>
                <a:ea typeface="楷体" panose="02010609060101010101" pitchFamily="49" charset="-122"/>
              </a:rPr>
              <a:t>已经超过 </a:t>
            </a:r>
            <a:r>
              <a:rPr lang="en-US" altLang="zh-CN" sz="2400" dirty="0">
                <a:latin typeface="楷体" panose="02010609060101010101" pitchFamily="49" charset="-122"/>
                <a:ea typeface="楷体" panose="02010609060101010101" pitchFamily="49" charset="-122"/>
              </a:rPr>
              <a:t>97%</a:t>
            </a:r>
            <a:r>
              <a:rPr lang="zh-CN" altLang="en-US" sz="2400" dirty="0">
                <a:latin typeface="楷体" panose="02010609060101010101" pitchFamily="49" charset="-122"/>
                <a:ea typeface="楷体" panose="02010609060101010101" pitchFamily="49" charset="-122"/>
              </a:rPr>
              <a:t>，可选为主成分。</a:t>
            </a:r>
            <a:endParaRPr lang="zh-CN" altLang="en-US" sz="2400" dirty="0">
              <a:latin typeface="楷体" panose="02010609060101010101" pitchFamily="49" charset="-122"/>
              <a:ea typeface="楷体" panose="02010609060101010101" pitchFamily="49" charset="-122"/>
            </a:endParaRPr>
          </a:p>
        </p:txBody>
      </p:sp>
      <p:sp>
        <p:nvSpPr>
          <p:cNvPr id="4" name="文本框 3"/>
          <p:cNvSpPr txBox="1"/>
          <p:nvPr/>
        </p:nvSpPr>
        <p:spPr>
          <a:xfrm>
            <a:off x="0" y="1193800"/>
            <a:ext cx="1731564" cy="461665"/>
          </a:xfrm>
          <a:prstGeom prst="rect">
            <a:avLst/>
          </a:prstGeom>
          <a:noFill/>
        </p:spPr>
        <p:txBody>
          <a:bodyPr wrap="none" rtlCol="0" anchor="t">
            <a:spAutoFit/>
          </a:bodyPr>
          <a:lstStyle/>
          <a:p>
            <a:r>
              <a:rPr lang="zh-CN" altLang="en-US" sz="2400" b="1" dirty="0" smtClean="0">
                <a:latin typeface="楷体" panose="02010609060101010101" pitchFamily="49" charset="-122"/>
                <a:ea typeface="楷体" panose="02010609060101010101" pitchFamily="49" charset="-122"/>
                <a:sym typeface="+mn-ea"/>
              </a:rPr>
              <a:t>主成分分析</a:t>
            </a:r>
            <a:endParaRPr lang="zh-CN" altLang="en-US" b="1" dirty="0">
              <a:latin typeface="楷体" panose="02010609060101010101" pitchFamily="49" charset="-122"/>
              <a:ea typeface="楷体" panose="02010609060101010101" pitchFamily="49" charset="-122"/>
              <a:sym typeface="+mn-ea"/>
            </a:endParaRPr>
          </a:p>
        </p:txBody>
      </p:sp>
      <p:pic>
        <p:nvPicPr>
          <p:cNvPr id="6" name="图片 5"/>
          <p:cNvPicPr>
            <a:picLocks noChangeAspect="1"/>
          </p:cNvPicPr>
          <p:nvPr/>
        </p:nvPicPr>
        <p:blipFill rotWithShape="1">
          <a:blip r:embed="rId1"/>
          <a:srcRect t="4514" r="4970" b="4826"/>
          <a:stretch>
            <a:fillRect/>
          </a:stretch>
        </p:blipFill>
        <p:spPr>
          <a:xfrm>
            <a:off x="5271091" y="2232602"/>
            <a:ext cx="5164027" cy="4274216"/>
          </a:xfrm>
          <a:prstGeom prst="rect">
            <a:avLst/>
          </a:prstGeom>
        </p:spPr>
      </p:pic>
    </p:spTree>
  </p:cSld>
  <p:clrMapOvr>
    <a:masterClrMapping/>
  </p:clrMapOvr>
  <p:transition spd="slow">
    <p:pu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6</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801382" y="3856861"/>
            <a:ext cx="8564880" cy="1914178"/>
          </a:xfrm>
          <a:prstGeom prst="rect">
            <a:avLst/>
          </a:prstGeom>
          <a:noFill/>
        </p:spPr>
        <p:txBody>
          <a:bodyPr wrap="square" rtlCol="0">
            <a:spAutoFit/>
          </a:bodyPr>
          <a:lstStyle/>
          <a:p>
            <a:pPr algn="ctr">
              <a:lnSpc>
                <a:spcPts val="7000"/>
              </a:lnSpc>
            </a:pPr>
            <a:r>
              <a:rPr lang="zh-CN" altLang="en-US" sz="8000" b="1" dirty="0" smtClean="0">
                <a:solidFill>
                  <a:schemeClr val="accent3"/>
                </a:solidFill>
                <a:latin typeface="楷体" panose="02010609060101010101" pitchFamily="49" charset="-122"/>
                <a:ea typeface="楷体" panose="02010609060101010101" pitchFamily="49" charset="-122"/>
              </a:rPr>
              <a:t>总结</a:t>
            </a:r>
            <a:endParaRPr lang="en-US" altLang="zh-CN" sz="8000" b="1" dirty="0" smtClean="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4000" b="1" dirty="0" smtClean="0">
                <a:solidFill>
                  <a:schemeClr val="bg2">
                    <a:lumMod val="50000"/>
                  </a:schemeClr>
                </a:solidFill>
                <a:latin typeface="+mn-lt"/>
                <a:cs typeface="Times New Roman" panose="02020603050405020304" pitchFamily="18" charset="0"/>
              </a:rPr>
              <a:t>Summary</a:t>
            </a:r>
            <a:endParaRPr lang="zh-CN" altLang="en-US" sz="4000" b="1" dirty="0">
              <a:solidFill>
                <a:schemeClr val="bg2">
                  <a:lumMod val="50000"/>
                </a:schemeClr>
              </a:solidFill>
              <a:latin typeface="+mn-lt"/>
              <a:cs typeface="Times New Roman" panose="02020603050405020304" pitchFamily="18" charset="0"/>
            </a:endParaRPr>
          </a:p>
        </p:txBody>
      </p:sp>
    </p:spTree>
  </p:cSld>
  <p:clrMapOvr>
    <a:masterClrMapping/>
  </p:clrMapOvr>
  <p:transition spd="slow">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789560"/>
            <a:ext cx="12192000" cy="4523105"/>
          </a:xfrm>
          <a:prstGeom prst="rect">
            <a:avLst/>
          </a:prstGeom>
        </p:spPr>
        <p:txBody>
          <a:bodyPr wrap="square">
            <a:spAutoFit/>
          </a:bodyPr>
          <a:lstStyle/>
          <a:p>
            <a:pPr marL="342900" indent="-342900">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rPr>
              <a:t>主成分分析通过对原始高维特征进行映射变换得到少数几个主成分，得到的</a:t>
            </a:r>
            <a:r>
              <a:rPr lang="zh-CN" altLang="en-US" sz="2400" dirty="0" smtClean="0">
                <a:latin typeface="楷体" panose="02010609060101010101" pitchFamily="49" charset="-122"/>
                <a:ea typeface="楷体" panose="02010609060101010101" pitchFamily="49" charset="-122"/>
              </a:rPr>
              <a:t>主成分</a:t>
            </a:r>
            <a:r>
              <a:rPr lang="zh-CN" altLang="en-US" sz="2400" dirty="0">
                <a:latin typeface="楷体" panose="02010609060101010101" pitchFamily="49" charset="-122"/>
                <a:ea typeface="楷体" panose="02010609060101010101" pitchFamily="49" charset="-122"/>
              </a:rPr>
              <a:t>能够最大程度地表达原始数据，是一种处理高维数据的有效降维方法。本章</a:t>
            </a:r>
            <a:r>
              <a:rPr lang="zh-CN" altLang="en-US" sz="2400" dirty="0" smtClean="0">
                <a:latin typeface="楷体" panose="02010609060101010101" pitchFamily="49" charset="-122"/>
                <a:ea typeface="楷体" panose="02010609060101010101" pitchFamily="49" charset="-122"/>
              </a:rPr>
              <a:t>主要</a:t>
            </a:r>
            <a:r>
              <a:rPr lang="zh-CN" altLang="en-US" sz="2400" dirty="0">
                <a:latin typeface="楷体" panose="02010609060101010101" pitchFamily="49" charset="-122"/>
                <a:ea typeface="楷体" panose="02010609060101010101" pitchFamily="49" charset="-122"/>
              </a:rPr>
              <a:t>介绍了总体主成分、样本主成分以及非线性主成分分析的算法理论，并通过</a:t>
            </a:r>
            <a:r>
              <a:rPr lang="zh-CN" altLang="en-US" sz="2400" dirty="0" smtClean="0">
                <a:latin typeface="楷体" panose="02010609060101010101" pitchFamily="49" charset="-122"/>
                <a:ea typeface="楷体" panose="02010609060101010101" pitchFamily="49" charset="-122"/>
              </a:rPr>
              <a:t>实验案例</a:t>
            </a:r>
            <a:r>
              <a:rPr lang="zh-CN" altLang="en-US" sz="2400" dirty="0">
                <a:latin typeface="楷体" panose="02010609060101010101" pitchFamily="49" charset="-122"/>
                <a:ea typeface="楷体" panose="02010609060101010101" pitchFamily="49" charset="-122"/>
              </a:rPr>
              <a:t>阐述算法在实际问题中的</a:t>
            </a:r>
            <a:r>
              <a:rPr lang="zh-CN" altLang="en-US" sz="2400" dirty="0" smtClean="0">
                <a:latin typeface="楷体" panose="02010609060101010101" pitchFamily="49" charset="-122"/>
                <a:ea typeface="楷体" panose="02010609060101010101" pitchFamily="49" charset="-122"/>
              </a:rPr>
              <a:t>应用。</a:t>
            </a:r>
            <a:endParaRPr lang="en-US" altLang="zh-CN" sz="2400" dirty="0" smtClean="0">
              <a:latin typeface="楷体" panose="02010609060101010101" pitchFamily="49" charset="-122"/>
              <a:ea typeface="楷体" panose="02010609060101010101" pitchFamily="49" charset="-122"/>
            </a:endParaRPr>
          </a:p>
          <a:p>
            <a:pPr marL="342900" indent="-342900">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rPr>
              <a:t>除本章介绍的几种主成分分析方法之外，更多方法可参考：稀疏</a:t>
            </a:r>
            <a:r>
              <a:rPr lang="zh-CN" altLang="en-US" sz="2400" dirty="0" smtClean="0">
                <a:latin typeface="楷体" panose="02010609060101010101" pitchFamily="49" charset="-122"/>
                <a:ea typeface="楷体" panose="02010609060101010101" pitchFamily="49" charset="-122"/>
              </a:rPr>
              <a:t>主成分分析（</a:t>
            </a:r>
            <a:r>
              <a:rPr lang="en-US" altLang="zh-CN" sz="2400" dirty="0">
                <a:latin typeface="楷体" panose="02010609060101010101" pitchFamily="49" charset="-122"/>
                <a:ea typeface="楷体" panose="02010609060101010101" pitchFamily="49" charset="-122"/>
              </a:rPr>
              <a:t>SPCA</a:t>
            </a:r>
            <a:r>
              <a:rPr lang="zh-CN" altLang="en-US" sz="2400" dirty="0" smtClean="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该方法不仅可以达到降维的效果，还能够增强算法可解释性；</a:t>
            </a:r>
            <a:r>
              <a:rPr lang="zh-CN" altLang="en-US" sz="2400" dirty="0" smtClean="0">
                <a:latin typeface="楷体" panose="02010609060101010101" pitchFamily="49" charset="-122"/>
                <a:ea typeface="楷体" panose="02010609060101010101" pitchFamily="49" charset="-122"/>
              </a:rPr>
              <a:t>张量主成分分析</a:t>
            </a:r>
            <a:r>
              <a:rPr lang="zh-CN" altLang="en-US" sz="2400" dirty="0">
                <a:latin typeface="楷体" panose="02010609060101010101" pitchFamily="49" charset="-122"/>
                <a:ea typeface="楷体" panose="02010609060101010101" pitchFamily="49" charset="-122"/>
              </a:rPr>
              <a:t>（</a:t>
            </a:r>
            <a:r>
              <a:rPr lang="en-US" altLang="zh-CN" sz="2400" dirty="0" smtClean="0">
                <a:latin typeface="楷体" panose="02010609060101010101" pitchFamily="49" charset="-122"/>
                <a:ea typeface="楷体" panose="02010609060101010101" pitchFamily="49" charset="-122"/>
              </a:rPr>
              <a:t>TPCA</a:t>
            </a:r>
            <a:r>
              <a:rPr lang="zh-CN" altLang="en-US" sz="2400" dirty="0" smtClean="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其将张量与数据处理相结合，在高维信息压缩等</a:t>
            </a:r>
            <a:r>
              <a:rPr lang="zh-CN" altLang="en-US" sz="2400" dirty="0" smtClean="0">
                <a:latin typeface="楷体" panose="02010609060101010101" pitchFamily="49" charset="-122"/>
                <a:ea typeface="楷体" panose="02010609060101010101" pitchFamily="49" charset="-122"/>
              </a:rPr>
              <a:t>领域</a:t>
            </a:r>
            <a:r>
              <a:rPr lang="zh-CN" altLang="en-US" sz="2400" dirty="0">
                <a:latin typeface="楷体" panose="02010609060101010101" pitchFamily="49" charset="-122"/>
                <a:ea typeface="楷体" panose="02010609060101010101" pitchFamily="49" charset="-122"/>
              </a:rPr>
              <a:t>得到广泛应用；鲁棒</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稳健主成分分析（</a:t>
            </a:r>
            <a:r>
              <a:rPr lang="en-US" altLang="zh-CN" sz="2400" dirty="0">
                <a:latin typeface="楷体" panose="02010609060101010101" pitchFamily="49" charset="-122"/>
                <a:ea typeface="楷体" panose="02010609060101010101" pitchFamily="49" charset="-122"/>
              </a:rPr>
              <a:t>RPCA</a:t>
            </a:r>
            <a:r>
              <a:rPr lang="zh-CN" altLang="en-US" sz="2400" dirty="0" smtClean="0">
                <a:latin typeface="楷体" panose="02010609060101010101" pitchFamily="49" charset="-122"/>
                <a:ea typeface="楷体" panose="02010609060101010101" pitchFamily="49" charset="-122"/>
              </a:rPr>
              <a:t>）可</a:t>
            </a:r>
            <a:r>
              <a:rPr lang="zh-CN" altLang="en-US" sz="2400" dirty="0">
                <a:latin typeface="楷体" panose="02010609060101010101" pitchFamily="49" charset="-122"/>
                <a:ea typeface="楷体" panose="02010609060101010101" pitchFamily="49" charset="-122"/>
              </a:rPr>
              <a:t>提高算法对异常值、</a:t>
            </a:r>
            <a:r>
              <a:rPr lang="zh-CN" altLang="en-US" sz="2400" dirty="0" smtClean="0">
                <a:latin typeface="楷体" panose="02010609060101010101" pitchFamily="49" charset="-122"/>
                <a:ea typeface="楷体" panose="02010609060101010101" pitchFamily="49" charset="-122"/>
              </a:rPr>
              <a:t>噪声的</a:t>
            </a:r>
            <a:r>
              <a:rPr lang="zh-CN" altLang="en-US" sz="2400" dirty="0">
                <a:latin typeface="楷体" panose="02010609060101010101" pitchFamily="49" charset="-122"/>
                <a:ea typeface="楷体" panose="02010609060101010101" pitchFamily="49" charset="-122"/>
              </a:rPr>
              <a:t>鲁棒性。</a:t>
            </a:r>
            <a:endParaRPr lang="zh-CN" altLang="en-US" sz="2400" dirty="0">
              <a:latin typeface="楷体" panose="02010609060101010101" pitchFamily="49" charset="-122"/>
              <a:ea typeface="楷体" panose="02010609060101010101" pitchFamily="49" charset="-122"/>
            </a:endParaRPr>
          </a:p>
          <a:p>
            <a:pPr marL="342900" indent="-342900">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rPr>
              <a:t>主成分分析作为非常重要的降维机器学习方法被广泛认可，它是从最大投影方差的角度介绍了降维的过程。另外基于最小投影距离以及与之相应的奇异值分解过程也是非常重要的降维机器学习方法；现代非线性降维分析机器学习方法，例如流形学习和变分自编码器等，由于涉及到神经网络及贝叶斯方法，相关内容建议同学自行学习。</a:t>
            </a:r>
            <a:endParaRPr lang="zh-CN" altLang="en-US" sz="2400" dirty="0">
              <a:latin typeface="楷体" panose="02010609060101010101" pitchFamily="49" charset="-122"/>
              <a:ea typeface="楷体" panose="02010609060101010101" pitchFamily="49" charset="-122"/>
            </a:endParaRPr>
          </a:p>
        </p:txBody>
      </p:sp>
    </p:spTree>
  </p:cSld>
  <p:clrMapOvr>
    <a:masterClrMapping/>
  </p:clrMapOvr>
  <p:transition spd="slow">
    <p:push/>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59395" name="组合 4"/>
          <p:cNvGrpSpPr/>
          <p:nvPr/>
        </p:nvGrpSpPr>
        <p:grpSpPr bwMode="auto">
          <a:xfrm>
            <a:off x="0" y="333375"/>
            <a:ext cx="1489075" cy="419100"/>
            <a:chOff x="0" y="0"/>
            <a:chExt cx="1489439" cy="419100"/>
          </a:xfrm>
        </p:grpSpPr>
        <p:sp>
          <p:nvSpPr>
            <p:cNvPr id="59408"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9"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10"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396" name="矩形 8"/>
          <p:cNvSpPr/>
          <p:nvPr/>
        </p:nvSpPr>
        <p:spPr bwMode="auto">
          <a:xfrm>
            <a:off x="4686300" y="2287588"/>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7" name="矩形 9"/>
          <p:cNvSpPr>
            <a:spLocks noChangeArrowheads="1"/>
          </p:cNvSpPr>
          <p:nvPr/>
        </p:nvSpPr>
        <p:spPr bwMode="auto">
          <a:xfrm>
            <a:off x="12020550" y="2297113"/>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398" name="等腰三角形 11"/>
          <p:cNvSpPr/>
          <p:nvPr/>
        </p:nvSpPr>
        <p:spPr bwMode="auto">
          <a:xfrm>
            <a:off x="5895975" y="2297113"/>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9"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0"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1"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59402" name="组合 23"/>
          <p:cNvGrpSpPr/>
          <p:nvPr/>
        </p:nvGrpSpPr>
        <p:grpSpPr bwMode="auto">
          <a:xfrm>
            <a:off x="5705475" y="2776538"/>
            <a:ext cx="885825" cy="887412"/>
            <a:chOff x="0" y="0"/>
            <a:chExt cx="1236662" cy="1236662"/>
          </a:xfrm>
        </p:grpSpPr>
        <p:pic>
          <p:nvPicPr>
            <p:cNvPr id="59406"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7"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403" name="文本框 24"/>
          <p:cNvSpPr txBox="1">
            <a:spLocks noChangeArrowheads="1"/>
          </p:cNvSpPr>
          <p:nvPr/>
        </p:nvSpPr>
        <p:spPr bwMode="auto">
          <a:xfrm>
            <a:off x="7389345" y="2607581"/>
            <a:ext cx="30443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4800" b="1" dirty="0">
                <a:solidFill>
                  <a:schemeClr val="bg1"/>
                </a:solidFill>
                <a:latin typeface="微软雅黑" panose="020B0503020204020204" pitchFamily="34" charset="-122"/>
                <a:ea typeface="微软雅黑" panose="020B0503020204020204" pitchFamily="34" charset="-122"/>
              </a:rPr>
              <a:t>    谢    谢！</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59404" name="矩形 25"/>
          <p:cNvSpPr>
            <a:spLocks noChangeArrowheads="1"/>
          </p:cNvSpPr>
          <p:nvPr/>
        </p:nvSpPr>
        <p:spPr bwMode="auto">
          <a:xfrm>
            <a:off x="8402637" y="3527338"/>
            <a:ext cx="1844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en-US" altLang="zh-CN" sz="2000" b="1" dirty="0">
                <a:solidFill>
                  <a:schemeClr val="bg1"/>
                </a:solidFill>
                <a:latin typeface="Arial" panose="020B0604020202020204" pitchFamily="34" charset="0"/>
              </a:rPr>
              <a:t>Thank   You</a:t>
            </a:r>
            <a:endParaRPr lang="zh-CN" altLang="en-US" sz="2000" b="1" dirty="0">
              <a:solidFill>
                <a:schemeClr val="bg1"/>
              </a:solidFill>
            </a:endParaRPr>
          </a:p>
        </p:txBody>
      </p:sp>
      <p:pic>
        <p:nvPicPr>
          <p:cNvPr id="59405"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16002" y="881048"/>
            <a:ext cx="3480440" cy="584775"/>
          </a:xfrm>
          <a:prstGeom prst="rect">
            <a:avLst/>
          </a:prstGeom>
        </p:spPr>
        <p:txBody>
          <a:bodyPr wrap="none">
            <a:spAutoFit/>
          </a:bodyPr>
          <a:lstStyle/>
          <a:p>
            <a:r>
              <a:rPr lang="zh-CN" altLang="en-US" sz="3200" b="1" dirty="0" smtClean="0">
                <a:solidFill>
                  <a:schemeClr val="accent3"/>
                </a:solidFill>
                <a:latin typeface="楷体" panose="02010609060101010101" pitchFamily="49" charset="-122"/>
                <a:ea typeface="楷体" panose="02010609060101010101" pitchFamily="49" charset="-122"/>
              </a:rPr>
              <a:t>总体主成分</a:t>
            </a:r>
            <a:r>
              <a:rPr lang="zh-CN" altLang="en-US" sz="3200" b="1" dirty="0">
                <a:solidFill>
                  <a:schemeClr val="accent3"/>
                </a:solidFill>
                <a:latin typeface="楷体" panose="02010609060101010101" pitchFamily="49" charset="-122"/>
                <a:ea typeface="楷体" panose="02010609060101010101" pitchFamily="49" charset="-122"/>
              </a:rPr>
              <a:t>的定义</a:t>
            </a:r>
            <a:endParaRPr lang="en-US" altLang="zh-CN"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5" name="文本框 4"/>
              <p:cNvSpPr txBox="1"/>
              <p:nvPr/>
            </p:nvSpPr>
            <p:spPr>
              <a:xfrm>
                <a:off x="92738" y="1795111"/>
                <a:ext cx="10926967" cy="1641988"/>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400" dirty="0" smtClean="0">
                    <a:latin typeface="楷体" panose="02010609060101010101" pitchFamily="49" charset="-122"/>
                    <a:ea typeface="楷体" panose="02010609060101010101" pitchFamily="49" charset="-122"/>
                  </a:rPr>
                  <a:t>主成分分析的目标是找到原始变量的一个能够按照“重要性”排序并且信息不 重复的线性组合。具体地，假设 </a:t>
                </a:r>
                <a14:m>
                  <m:oMath xmlns:m="http://schemas.openxmlformats.org/officeDocument/2006/math">
                    <m:r>
                      <a:rPr lang="en-US" altLang="zh-CN" sz="2400" i="1" dirty="0" smtClean="0">
                        <a:latin typeface="Cambria Math" panose="02040503050406030204" pitchFamily="18" charset="0"/>
                      </a:rPr>
                      <m:t>𝑋</m:t>
                    </m:r>
                    <m:r>
                      <a:rPr lang="en-US" altLang="zh-CN" sz="2400" i="1" dirty="0" smtClean="0">
                        <a:latin typeface="Cambria Math" panose="02040503050406030204" pitchFamily="18" charset="0"/>
                      </a:rPr>
                      <m:t>=</m:t>
                    </m:r>
                    <m:sSup>
                      <m:sSupPr>
                        <m:ctrlPr>
                          <a:rPr lang="en-US" altLang="zh-CN" sz="2400" i="1" dirty="0" smtClean="0">
                            <a:latin typeface="Cambria Math" panose="02040503050406030204" pitchFamily="18" charset="0"/>
                          </a:rPr>
                        </m:ctrlPr>
                      </m:sSupPr>
                      <m:e>
                        <m:r>
                          <a:rPr lang="en-US" altLang="zh-CN" sz="2400" i="1" dirty="0">
                            <a:latin typeface="Cambria Math" panose="02040503050406030204" pitchFamily="18" charset="0"/>
                          </a:rPr>
                          <m:t>(</m:t>
                        </m:r>
                        <m:sSub>
                          <m:sSubPr>
                            <m:ctrlPr>
                              <a:rPr lang="en-US" altLang="zh-CN" sz="2400" i="1" dirty="0" smtClean="0">
                                <a:latin typeface="Cambria Math" panose="02040503050406030204" pitchFamily="18" charset="0"/>
                              </a:rPr>
                            </m:ctrlPr>
                          </m:sSubPr>
                          <m:e>
                            <m:r>
                              <a:rPr lang="en-US" altLang="zh-CN" sz="2400" i="1" dirty="0">
                                <a:latin typeface="Cambria Math" panose="02040503050406030204" pitchFamily="18" charset="0"/>
                              </a:rPr>
                              <m:t>𝑋</m:t>
                            </m:r>
                          </m:e>
                          <m:sub>
                            <m:r>
                              <a:rPr lang="en-US" altLang="zh-CN" sz="2400" i="1" dirty="0">
                                <a:latin typeface="Cambria Math" panose="02040503050406030204" pitchFamily="18" charset="0"/>
                              </a:rPr>
                              <m:t>1</m:t>
                            </m:r>
                          </m:sub>
                        </m:sSub>
                        <m:r>
                          <a:rPr lang="en-US" altLang="zh-CN" sz="2400" i="1" dirty="0">
                            <a:latin typeface="Cambria Math" panose="02040503050406030204" pitchFamily="18" charset="0"/>
                          </a:rPr>
                          <m:t>, </m:t>
                        </m:r>
                        <m:sSub>
                          <m:sSubPr>
                            <m:ctrlPr>
                              <a:rPr lang="en-US" altLang="zh-CN" sz="2400" i="1" dirty="0" smtClean="0">
                                <a:latin typeface="Cambria Math" panose="02040503050406030204" pitchFamily="18" charset="0"/>
                              </a:rPr>
                            </m:ctrlPr>
                          </m:sSubPr>
                          <m:e>
                            <m:r>
                              <a:rPr lang="en-US" altLang="zh-CN" sz="2400" i="1" dirty="0">
                                <a:latin typeface="Cambria Math" panose="02040503050406030204" pitchFamily="18" charset="0"/>
                              </a:rPr>
                              <m:t>𝑋</m:t>
                            </m:r>
                          </m:e>
                          <m:sub>
                            <m:r>
                              <a:rPr lang="en-US" altLang="zh-CN" sz="2400" i="1" dirty="0">
                                <a:latin typeface="Cambria Math" panose="02040503050406030204" pitchFamily="18" charset="0"/>
                              </a:rPr>
                              <m:t>2</m:t>
                            </m:r>
                          </m:sub>
                        </m:sSub>
                        <m:r>
                          <a:rPr lang="en-US" altLang="zh-CN" sz="2400" i="1" dirty="0">
                            <a:latin typeface="Cambria Math" panose="02040503050406030204" pitchFamily="18" charset="0"/>
                          </a:rPr>
                          <m:t>, · · · , </m:t>
                        </m:r>
                        <m:sSub>
                          <m:sSubPr>
                            <m:ctrlPr>
                              <a:rPr lang="en-US" altLang="zh-CN" sz="2400" i="1" dirty="0" smtClean="0">
                                <a:latin typeface="Cambria Math" panose="02040503050406030204" pitchFamily="18" charset="0"/>
                              </a:rPr>
                            </m:ctrlPr>
                          </m:sSubPr>
                          <m:e>
                            <m:r>
                              <a:rPr lang="en-US" altLang="zh-CN" sz="2400" i="1" dirty="0">
                                <a:latin typeface="Cambria Math" panose="02040503050406030204" pitchFamily="18" charset="0"/>
                              </a:rPr>
                              <m:t>𝑋</m:t>
                            </m:r>
                          </m:e>
                          <m:sub>
                            <m:r>
                              <a:rPr lang="en-US" altLang="zh-CN" sz="2400" i="1" dirty="0">
                                <a:latin typeface="Cambria Math" panose="02040503050406030204" pitchFamily="18" charset="0"/>
                              </a:rPr>
                              <m:t>𝑝</m:t>
                            </m:r>
                          </m:sub>
                        </m:sSub>
                        <m:r>
                          <a:rPr lang="en-US" altLang="zh-CN" sz="2400" i="1" dirty="0">
                            <a:latin typeface="Cambria Math" panose="02040503050406030204" pitchFamily="18" charset="0"/>
                          </a:rPr>
                          <m:t>)</m:t>
                        </m:r>
                      </m:e>
                      <m:sup>
                        <m:r>
                          <a:rPr lang="en-US" altLang="zh-CN" sz="2400" b="0" i="1" dirty="0" smtClean="0">
                            <a:latin typeface="Cambria Math" panose="02040503050406030204" pitchFamily="18" charset="0"/>
                          </a:rPr>
                          <m:t>𝑇</m:t>
                        </m:r>
                      </m:sup>
                    </m:sSup>
                  </m:oMath>
                </a14:m>
                <a:r>
                  <a:rPr lang="zh-CN" altLang="en-US" sz="2400" dirty="0" smtClean="0">
                    <a:latin typeface="楷体" panose="02010609060101010101" pitchFamily="49" charset="-122"/>
                    <a:ea typeface="楷体" panose="02010609060101010101" pitchFamily="49" charset="-122"/>
                  </a:rPr>
                  <a:t>为 </a:t>
                </a:r>
                <a:r>
                  <a:rPr lang="en-US" altLang="zh-CN" sz="2400" dirty="0">
                    <a:latin typeface="楷体" panose="02010609060101010101" pitchFamily="49" charset="-122"/>
                    <a:ea typeface="楷体" panose="02010609060101010101" pitchFamily="49" charset="-122"/>
                  </a:rPr>
                  <a:t>p </a:t>
                </a:r>
                <a:r>
                  <a:rPr lang="zh-CN" altLang="en-US" sz="2400" dirty="0">
                    <a:latin typeface="楷体" panose="02010609060101010101" pitchFamily="49" charset="-122"/>
                    <a:ea typeface="楷体" panose="02010609060101010101" pitchFamily="49" charset="-122"/>
                  </a:rPr>
                  <a:t>维随机向量，其均 值为 </a:t>
                </a:r>
                <a:r>
                  <a:rPr lang="en-US" altLang="zh-CN" sz="2400" dirty="0">
                    <a:latin typeface="楷体" panose="02010609060101010101" pitchFamily="49" charset="-122"/>
                    <a:ea typeface="楷体" panose="02010609060101010101" pitchFamily="49" charset="-122"/>
                  </a:rPr>
                  <a:t>µ</a:t>
                </a:r>
                <a:r>
                  <a:rPr lang="zh-CN" altLang="en-US" sz="2400" dirty="0">
                    <a:latin typeface="楷体" panose="02010609060101010101" pitchFamily="49" charset="-122"/>
                    <a:ea typeface="楷体" panose="02010609060101010101" pitchFamily="49" charset="-122"/>
                  </a:rPr>
                  <a:t>，协方差矩阵为 </a:t>
                </a:r>
                <a:r>
                  <a:rPr lang="en-US" altLang="zh-CN" sz="2400" dirty="0">
                    <a:latin typeface="楷体" panose="02010609060101010101" pitchFamily="49" charset="-122"/>
                    <a:ea typeface="楷体" panose="02010609060101010101" pitchFamily="49" charset="-122"/>
                  </a:rPr>
                  <a:t>Σ</a:t>
                </a:r>
                <a:r>
                  <a:rPr lang="zh-CN" altLang="en-US" sz="2400" dirty="0">
                    <a:latin typeface="楷体" panose="02010609060101010101" pitchFamily="49" charset="-122"/>
                    <a:ea typeface="楷体" panose="02010609060101010101" pitchFamily="49" charset="-122"/>
                  </a:rPr>
                  <a:t>。对 </a:t>
                </a:r>
                <a:r>
                  <a:rPr lang="en-US" altLang="zh-CN" sz="2400" dirty="0">
                    <a:latin typeface="楷体" panose="02010609060101010101" pitchFamily="49" charset="-122"/>
                    <a:ea typeface="楷体" panose="02010609060101010101" pitchFamily="49" charset="-122"/>
                  </a:rPr>
                  <a:t>X </a:t>
                </a:r>
                <a:r>
                  <a:rPr lang="zh-CN" altLang="en-US" sz="2400" dirty="0">
                    <a:latin typeface="楷体" panose="02010609060101010101" pitchFamily="49" charset="-122"/>
                    <a:ea typeface="楷体" panose="02010609060101010101" pitchFamily="49" charset="-122"/>
                  </a:rPr>
                  <a:t>进行线性变换，可以形成新的综合变量，记为 </a:t>
                </a:r>
                <a:r>
                  <a:rPr lang="en-US" altLang="zh-CN" sz="2400" dirty="0" smtClean="0">
                    <a:latin typeface="楷体" panose="02010609060101010101" pitchFamily="49" charset="-122"/>
                    <a:ea typeface="楷体" panose="02010609060101010101" pitchFamily="49" charset="-122"/>
                  </a:rPr>
                  <a:t>Y</a:t>
                </a:r>
                <a14:m>
                  <m:oMath xmlns:m="http://schemas.openxmlformats.org/officeDocument/2006/math">
                    <m:r>
                      <a:rPr lang="en-US" altLang="zh-CN" sz="2400" i="1" dirty="0">
                        <a:latin typeface="Cambria Math" panose="02040503050406030204" pitchFamily="18" charset="0"/>
                      </a:rPr>
                      <m:t> =</m:t>
                    </m:r>
                    <m:sSup>
                      <m:sSupPr>
                        <m:ctrlPr>
                          <a:rPr lang="en-US" altLang="zh-CN" sz="2400" i="1" dirty="0">
                            <a:latin typeface="Cambria Math" panose="02040503050406030204" pitchFamily="18" charset="0"/>
                          </a:rPr>
                        </m:ctrlPr>
                      </m:sSupPr>
                      <m:e>
                        <m:r>
                          <a:rPr lang="en-US" altLang="zh-CN" sz="2400" i="1" dirty="0">
                            <a:latin typeface="Cambria Math" panose="02040503050406030204" pitchFamily="18" charset="0"/>
                          </a:rPr>
                          <m:t>(</m:t>
                        </m:r>
                        <m:sSub>
                          <m:sSubPr>
                            <m:ctrlPr>
                              <a:rPr lang="en-US" altLang="zh-CN" sz="2400" i="1" dirty="0">
                                <a:latin typeface="Cambria Math" panose="02040503050406030204" pitchFamily="18" charset="0"/>
                              </a:rPr>
                            </m:ctrlPr>
                          </m:sSubPr>
                          <m:e>
                            <m:r>
                              <a:rPr lang="en-US" altLang="zh-CN" sz="2400" b="0" i="1" dirty="0" smtClean="0">
                                <a:latin typeface="Cambria Math" panose="02040503050406030204" pitchFamily="18" charset="0"/>
                              </a:rPr>
                              <m:t>𝑌</m:t>
                            </m:r>
                          </m:e>
                          <m:sub>
                            <m:r>
                              <a:rPr lang="en-US" altLang="zh-CN" sz="2400" i="1" dirty="0">
                                <a:latin typeface="Cambria Math" panose="02040503050406030204" pitchFamily="18" charset="0"/>
                              </a:rPr>
                              <m:t>1</m:t>
                            </m:r>
                          </m:sub>
                        </m:sSub>
                        <m:r>
                          <a:rPr lang="en-US" altLang="zh-CN" sz="2400" i="1" dirty="0">
                            <a:latin typeface="Cambria Math" panose="02040503050406030204" pitchFamily="18" charset="0"/>
                          </a:rPr>
                          <m:t>, </m:t>
                        </m:r>
                        <m:sSub>
                          <m:sSubPr>
                            <m:ctrlPr>
                              <a:rPr lang="en-US" altLang="zh-CN" sz="2400" i="1" dirty="0">
                                <a:latin typeface="Cambria Math" panose="02040503050406030204" pitchFamily="18" charset="0"/>
                              </a:rPr>
                            </m:ctrlPr>
                          </m:sSubPr>
                          <m:e>
                            <m:r>
                              <a:rPr lang="en-US" altLang="zh-CN" sz="2400" b="0" i="1" dirty="0" smtClean="0">
                                <a:latin typeface="Cambria Math" panose="02040503050406030204" pitchFamily="18" charset="0"/>
                              </a:rPr>
                              <m:t>𝑌</m:t>
                            </m:r>
                          </m:e>
                          <m:sub>
                            <m:r>
                              <a:rPr lang="en-US" altLang="zh-CN" sz="2400" i="1" dirty="0">
                                <a:latin typeface="Cambria Math" panose="02040503050406030204" pitchFamily="18" charset="0"/>
                              </a:rPr>
                              <m:t>2</m:t>
                            </m:r>
                          </m:sub>
                        </m:sSub>
                        <m:r>
                          <a:rPr lang="en-US" altLang="zh-CN" sz="2400" i="1" dirty="0">
                            <a:latin typeface="Cambria Math" panose="02040503050406030204" pitchFamily="18" charset="0"/>
                          </a:rPr>
                          <m:t>, · · · , </m:t>
                        </m:r>
                        <m:sSub>
                          <m:sSubPr>
                            <m:ctrlPr>
                              <a:rPr lang="en-US" altLang="zh-CN" sz="2400" i="1" dirty="0">
                                <a:latin typeface="Cambria Math" panose="02040503050406030204" pitchFamily="18" charset="0"/>
                              </a:rPr>
                            </m:ctrlPr>
                          </m:sSubPr>
                          <m:e>
                            <m:r>
                              <a:rPr lang="en-US" altLang="zh-CN" sz="2400" b="0" i="1" dirty="0" smtClean="0">
                                <a:latin typeface="Cambria Math" panose="02040503050406030204" pitchFamily="18" charset="0"/>
                              </a:rPr>
                              <m:t>𝑌</m:t>
                            </m:r>
                          </m:e>
                          <m:sub>
                            <m:r>
                              <a:rPr lang="en-US" altLang="zh-CN" sz="2400" i="1" dirty="0">
                                <a:latin typeface="Cambria Math" panose="02040503050406030204" pitchFamily="18" charset="0"/>
                              </a:rPr>
                              <m:t>𝑝</m:t>
                            </m:r>
                          </m:sub>
                        </m:sSub>
                        <m:r>
                          <a:rPr lang="en-US" altLang="zh-CN" sz="2400" i="1" dirty="0">
                            <a:latin typeface="Cambria Math" panose="02040503050406030204" pitchFamily="18" charset="0"/>
                          </a:rPr>
                          <m:t>)</m:t>
                        </m:r>
                      </m:e>
                      <m:sup>
                        <m:r>
                          <a:rPr lang="en-US" altLang="zh-CN" sz="2400" i="1" dirty="0">
                            <a:latin typeface="Cambria Math" panose="02040503050406030204" pitchFamily="18" charset="0"/>
                          </a:rPr>
                          <m:t>𝑇</m:t>
                        </m:r>
                      </m:sup>
                    </m:sSup>
                  </m:oMath>
                </a14:m>
                <a:r>
                  <a:rPr lang="zh-CN" altLang="en-US" sz="2400" dirty="0" smtClean="0">
                    <a:latin typeface="楷体" panose="02010609060101010101" pitchFamily="49" charset="-122"/>
                    <a:ea typeface="楷体" panose="02010609060101010101" pitchFamily="49" charset="-122"/>
                  </a:rPr>
                  <a:t>，即</a:t>
                </a:r>
                <a:r>
                  <a:rPr lang="zh-CN" altLang="en-US" sz="2400" dirty="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cs typeface="Times New Roman" panose="02020603050405020304" pitchFamily="18" charset="0"/>
                </a:endParaRPr>
              </a:p>
            </p:txBody>
          </p:sp>
        </mc:Choice>
        <mc:Fallback>
          <p:sp>
            <p:nvSpPr>
              <p:cNvPr id="5" name="文本框 4"/>
              <p:cNvSpPr txBox="1">
                <a:spLocks noRot="1" noChangeAspect="1" noMove="1" noResize="1" noEditPoints="1" noAdjustHandles="1" noChangeArrowheads="1" noChangeShapeType="1" noTextEdit="1"/>
              </p:cNvSpPr>
              <p:nvPr/>
            </p:nvSpPr>
            <p:spPr>
              <a:xfrm>
                <a:off x="92738" y="1795111"/>
                <a:ext cx="10926967" cy="1641988"/>
              </a:xfrm>
              <a:prstGeom prst="rect">
                <a:avLst/>
              </a:prstGeom>
              <a:blipFill rotWithShape="1">
                <a:blip r:embed="rId1"/>
                <a:stretch>
                  <a:fillRect t="-37" r="5" b="29"/>
                </a:stretch>
              </a:blipFill>
            </p:spPr>
            <p:txBody>
              <a:bodyPr/>
              <a:lstStyle/>
              <a:p>
                <a:r>
                  <a:rPr lang="zh-CN" altLang="en-US">
                    <a:noFill/>
                  </a:rPr>
                  <a:t> </a:t>
                </a:r>
              </a:p>
            </p:txBody>
          </p:sp>
        </mc:Fallback>
      </mc:AlternateContent>
      <p:pic>
        <p:nvPicPr>
          <p:cNvPr id="2" name="图片 1"/>
          <p:cNvPicPr>
            <a:picLocks noChangeAspect="1"/>
          </p:cNvPicPr>
          <p:nvPr/>
        </p:nvPicPr>
        <p:blipFill>
          <a:blip r:embed="rId2"/>
          <a:stretch>
            <a:fillRect/>
          </a:stretch>
        </p:blipFill>
        <p:spPr>
          <a:xfrm>
            <a:off x="3547662" y="3626451"/>
            <a:ext cx="5840178" cy="2278247"/>
          </a:xfrm>
          <a:prstGeom prst="rect">
            <a:avLst/>
          </a:prstGeom>
        </p:spPr>
      </p:pic>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16001" y="870888"/>
            <a:ext cx="3480440" cy="584775"/>
          </a:xfrm>
          <a:prstGeom prst="rect">
            <a:avLst/>
          </a:prstGeom>
        </p:spPr>
        <p:txBody>
          <a:bodyPr wrap="none">
            <a:spAutoFit/>
          </a:bodyPr>
          <a:lstStyle/>
          <a:p>
            <a:r>
              <a:rPr lang="zh-CN" altLang="en-US" sz="3200" b="1" dirty="0" smtClean="0">
                <a:solidFill>
                  <a:schemeClr val="accent3"/>
                </a:solidFill>
                <a:latin typeface="楷体" panose="02010609060101010101" pitchFamily="49" charset="-122"/>
                <a:ea typeface="楷体" panose="02010609060101010101" pitchFamily="49" charset="-122"/>
              </a:rPr>
              <a:t>总体主成分</a:t>
            </a:r>
            <a:r>
              <a:rPr lang="zh-CN" altLang="en-US" sz="3200" b="1" dirty="0">
                <a:solidFill>
                  <a:schemeClr val="accent3"/>
                </a:solidFill>
                <a:latin typeface="楷体" panose="02010609060101010101" pitchFamily="49" charset="-122"/>
                <a:ea typeface="楷体" panose="02010609060101010101" pitchFamily="49" charset="-122"/>
              </a:rPr>
              <a:t>的定义</a:t>
            </a:r>
            <a:endParaRPr lang="en-US" altLang="zh-CN"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5" name="文本框 4"/>
              <p:cNvSpPr txBox="1"/>
              <p:nvPr/>
            </p:nvSpPr>
            <p:spPr>
              <a:xfrm>
                <a:off x="0" y="1693605"/>
                <a:ext cx="10926967" cy="457221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400" dirty="0" smtClean="0">
                    <a:latin typeface="楷体" panose="02010609060101010101" pitchFamily="49" charset="-122"/>
                    <a:ea typeface="楷体" panose="02010609060101010101" pitchFamily="49" charset="-122"/>
                  </a:rPr>
                  <a:t>首先用一个综合变量</a:t>
                </a:r>
                <a14:m>
                  <m:oMath xmlns:m="http://schemas.openxmlformats.org/officeDocument/2006/math">
                    <m:sSub>
                      <m:sSubPr>
                        <m:ctrlPr>
                          <a:rPr lang="en-US" altLang="zh-CN" sz="2400" i="1" dirty="0" smtClean="0">
                            <a:latin typeface="Cambria Math" panose="02040503050406030204" pitchFamily="18" charset="0"/>
                          </a:rPr>
                        </m:ctrlPr>
                      </m:sSubPr>
                      <m:e>
                        <m:r>
                          <a:rPr lang="en-US" altLang="zh-CN" sz="2400" i="1" dirty="0">
                            <a:latin typeface="Cambria Math" panose="02040503050406030204" pitchFamily="18" charset="0"/>
                          </a:rPr>
                          <m:t>𝑌</m:t>
                        </m:r>
                      </m:e>
                      <m:sub>
                        <m:r>
                          <a:rPr lang="en-US" altLang="zh-CN" sz="2400" i="1" dirty="0">
                            <a:latin typeface="Cambria Math" panose="02040503050406030204" pitchFamily="18" charset="0"/>
                          </a:rPr>
                          <m:t>1</m:t>
                        </m:r>
                      </m:sub>
                    </m:sSub>
                  </m:oMath>
                </a14:m>
                <a:r>
                  <a:rPr lang="zh-CN" altLang="en-US" sz="2400" dirty="0" smtClean="0">
                    <a:latin typeface="楷体" panose="02010609060101010101" pitchFamily="49" charset="-122"/>
                    <a:ea typeface="楷体" panose="02010609060101010101" pitchFamily="49" charset="-122"/>
                  </a:rPr>
                  <a:t>来</a:t>
                </a:r>
                <a:r>
                  <a:rPr lang="zh-CN" altLang="en-US" sz="2400" dirty="0">
                    <a:latin typeface="楷体" panose="02010609060101010101" pitchFamily="49" charset="-122"/>
                    <a:ea typeface="楷体" panose="02010609060101010101" pitchFamily="49" charset="-122"/>
                  </a:rPr>
                  <a:t>替代原始</a:t>
                </a:r>
                <a:r>
                  <a:rPr lang="zh-CN" altLang="en-US" sz="2400" dirty="0" smtClean="0">
                    <a:latin typeface="楷体" panose="02010609060101010101" pitchFamily="49" charset="-122"/>
                    <a:ea typeface="楷体" panose="02010609060101010101" pitchFamily="49" charset="-122"/>
                  </a:rPr>
                  <a:t>的</a:t>
                </a:r>
                <a:r>
                  <a:rPr lang="en-US" altLang="zh-CN" sz="2400" dirty="0" smtClean="0">
                    <a:latin typeface="楷体" panose="02010609060101010101" pitchFamily="49" charset="-122"/>
                    <a:ea typeface="楷体" panose="02010609060101010101" pitchFamily="49" charset="-122"/>
                  </a:rPr>
                  <a:t>p</a:t>
                </a:r>
                <a:r>
                  <a:rPr lang="zh-CN" altLang="en-US" sz="2400" dirty="0" smtClean="0">
                    <a:latin typeface="楷体" panose="02010609060101010101" pitchFamily="49" charset="-122"/>
                    <a:ea typeface="楷体" panose="02010609060101010101" pitchFamily="49" charset="-122"/>
                  </a:rPr>
                  <a:t>个</a:t>
                </a:r>
                <a:r>
                  <a:rPr lang="zh-CN" altLang="en-US" sz="2400" dirty="0">
                    <a:latin typeface="楷体" panose="02010609060101010101" pitchFamily="49" charset="-122"/>
                    <a:ea typeface="楷体" panose="02010609060101010101" pitchFamily="49" charset="-122"/>
                  </a:rPr>
                  <a:t>变量，为了</a:t>
                </a:r>
                <a:r>
                  <a:rPr lang="zh-CN" altLang="en-US" sz="2400" dirty="0" smtClean="0">
                    <a:latin typeface="楷体" panose="02010609060101010101" pitchFamily="49" charset="-122"/>
                    <a:ea typeface="楷体" panose="02010609060101010101" pitchFamily="49" charset="-122"/>
                  </a:rPr>
                  <a:t>使得</a:t>
                </a:r>
                <a14:m>
                  <m:oMath xmlns:m="http://schemas.openxmlformats.org/officeDocument/2006/math">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𝑌</m:t>
                        </m:r>
                      </m:e>
                      <m:sub>
                        <m:r>
                          <a:rPr lang="en-US" altLang="zh-CN" sz="2400" i="1" dirty="0">
                            <a:latin typeface="Cambria Math" panose="02040503050406030204" pitchFamily="18" charset="0"/>
                          </a:rPr>
                          <m:t>1</m:t>
                        </m:r>
                      </m:sub>
                    </m:sSub>
                  </m:oMath>
                </a14:m>
                <a:r>
                  <a:rPr lang="zh-CN" altLang="en-US" sz="2400" dirty="0" smtClean="0">
                    <a:latin typeface="楷体" panose="02010609060101010101" pitchFamily="49" charset="-122"/>
                    <a:ea typeface="楷体" panose="02010609060101010101" pitchFamily="49" charset="-122"/>
                  </a:rPr>
                  <a:t>在 </a:t>
                </a:r>
                <a14:m>
                  <m:oMath xmlns:m="http://schemas.openxmlformats.org/officeDocument/2006/math">
                    <m:sSub>
                      <m:sSubPr>
                        <m:ctrlPr>
                          <a:rPr lang="en-US" altLang="zh-CN" sz="2400" i="1" dirty="0" smtClean="0">
                            <a:latin typeface="Cambria Math" panose="02040503050406030204" pitchFamily="18" charset="0"/>
                          </a:rPr>
                        </m:ctrlPr>
                      </m:sSubPr>
                      <m:e>
                        <m:r>
                          <a:rPr lang="en-US" altLang="zh-CN" sz="2400" i="1" dirty="0">
                            <a:latin typeface="Cambria Math" panose="02040503050406030204" pitchFamily="18" charset="0"/>
                          </a:rPr>
                          <m:t>𝑋</m:t>
                        </m:r>
                      </m:e>
                      <m:sub>
                        <m:r>
                          <a:rPr lang="en-US" altLang="zh-CN" sz="2400" i="1" dirty="0">
                            <a:latin typeface="Cambria Math" panose="02040503050406030204" pitchFamily="18" charset="0"/>
                          </a:rPr>
                          <m:t>1</m:t>
                        </m:r>
                      </m:sub>
                    </m:sSub>
                  </m:oMath>
                </a14:m>
                <a:r>
                  <a:rPr lang="en-US" altLang="zh-CN" sz="2400" dirty="0" smtClean="0">
                    <a:latin typeface="楷体" panose="02010609060101010101" pitchFamily="49" charset="-122"/>
                    <a:ea typeface="楷体" panose="02010609060101010101" pitchFamily="49" charset="-122"/>
                  </a:rPr>
                  <a:t>,</a:t>
                </a:r>
                <a14:m>
                  <m:oMath xmlns:m="http://schemas.openxmlformats.org/officeDocument/2006/math">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𝑋</m:t>
                        </m:r>
                      </m:e>
                      <m:sub>
                        <m:r>
                          <a:rPr lang="en-US" altLang="zh-CN" sz="2400" b="0" i="1" dirty="0" smtClean="0">
                            <a:latin typeface="Cambria Math" panose="02040503050406030204" pitchFamily="18" charset="0"/>
                          </a:rPr>
                          <m:t>2</m:t>
                        </m:r>
                      </m:sub>
                    </m:sSub>
                    <m:r>
                      <a:rPr lang="en-US" altLang="zh-CN" sz="2400" b="0" i="1" dirty="0" smtClean="0">
                        <a:latin typeface="Cambria Math" panose="02040503050406030204" pitchFamily="18" charset="0"/>
                      </a:rPr>
                      <m:t>,</m:t>
                    </m:r>
                    <m:r>
                      <a:rPr lang="en-US" altLang="zh-CN" sz="2400" b="0" i="0" dirty="0" smtClean="0">
                        <a:latin typeface="Cambria Math" panose="02040503050406030204" pitchFamily="18" charset="0"/>
                      </a:rPr>
                      <m:t>…</m:t>
                    </m:r>
                  </m:oMath>
                </a14:m>
                <a:r>
                  <a:rPr lang="en-US" altLang="zh-CN" sz="2400" dirty="0" smtClean="0">
                    <a:latin typeface="楷体" panose="02010609060101010101" pitchFamily="49" charset="-122"/>
                    <a:ea typeface="楷体" panose="02010609060101010101" pitchFamily="49" charset="-122"/>
                  </a:rPr>
                  <a:t>,</a:t>
                </a:r>
                <a14:m>
                  <m:oMath xmlns:m="http://schemas.openxmlformats.org/officeDocument/2006/math">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𝑋</m:t>
                        </m:r>
                      </m:e>
                      <m:sub>
                        <m:r>
                          <a:rPr lang="en-US" altLang="zh-CN" sz="2400" b="0" i="1" dirty="0" smtClean="0">
                            <a:latin typeface="Cambria Math" panose="02040503050406030204" pitchFamily="18" charset="0"/>
                          </a:rPr>
                          <m:t>𝑝</m:t>
                        </m:r>
                      </m:sub>
                    </m:sSub>
                  </m:oMath>
                </a14:m>
                <a:r>
                  <a:rPr lang="zh-CN" altLang="en-US" sz="2400" dirty="0">
                    <a:latin typeface="楷体" panose="02010609060101010101" pitchFamily="49" charset="-122"/>
                    <a:ea typeface="楷体" panose="02010609060101010101" pitchFamily="49" charset="-122"/>
                  </a:rPr>
                  <a:t>的 所有线性组合中最具代表性，应使其方差最大化，以最大程度地保留原始变量的</a:t>
                </a:r>
                <a:r>
                  <a:rPr lang="zh-CN" altLang="en-US" sz="2400" dirty="0" smtClean="0">
                    <a:latin typeface="楷体" panose="02010609060101010101" pitchFamily="49" charset="-122"/>
                    <a:ea typeface="楷体" panose="02010609060101010101" pitchFamily="49" charset="-122"/>
                  </a:rPr>
                  <a:t>方差</a:t>
                </a:r>
                <a:r>
                  <a:rPr lang="zh-CN" altLang="en-US" sz="2400" dirty="0">
                    <a:latin typeface="楷体" panose="02010609060101010101" pitchFamily="49" charset="-122"/>
                    <a:ea typeface="楷体" panose="02010609060101010101" pitchFamily="49" charset="-122"/>
                  </a:rPr>
                  <a:t>和协方差结构信息。</a:t>
                </a:r>
                <a:r>
                  <a:rPr lang="zh-CN" altLang="en-US" sz="2400" dirty="0" smtClean="0">
                    <a:latin typeface="楷体" panose="02010609060101010101" pitchFamily="49" charset="-122"/>
                    <a:ea typeface="楷体" panose="02010609060101010101" pitchFamily="49" charset="-122"/>
                  </a:rPr>
                  <a:t>由于</a:t>
                </a:r>
                <a14:m>
                  <m:oMath xmlns:m="http://schemas.openxmlformats.org/officeDocument/2006/math">
                    <m:r>
                      <a:rPr lang="en-US" altLang="zh-CN" sz="2400" b="0" i="1" smtClean="0">
                        <a:latin typeface="Cambria Math" panose="02040503050406030204" pitchFamily="18" charset="0"/>
                      </a:rPr>
                      <m:t>𝑣𝑎𝑟</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𝑌</m:t>
                            </m:r>
                          </m:e>
                          <m:sub>
                            <m:r>
                              <a:rPr lang="en-US" altLang="zh-CN" sz="2400" b="0" i="1" smtClean="0">
                                <a:latin typeface="Cambria Math" panose="02040503050406030204" pitchFamily="18" charset="0"/>
                              </a:rPr>
                              <m:t>1</m:t>
                            </m:r>
                          </m:sub>
                        </m:sSub>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𝑣𝑎𝑟</m:t>
                    </m:r>
                    <m:d>
                      <m:dPr>
                        <m:ctrlPr>
                          <a:rPr lang="en-US" altLang="zh-CN" sz="2400" b="0" i="1" smtClean="0">
                            <a:latin typeface="Cambria Math" panose="02040503050406030204" pitchFamily="18" charset="0"/>
                          </a:rPr>
                        </m:ctrlPr>
                      </m:dPr>
                      <m:e>
                        <m:sSubSup>
                          <m:sSubSupPr>
                            <m:ctrlPr>
                              <a:rPr lang="en-US" altLang="zh-CN" sz="2400" i="1" dirty="0">
                                <a:latin typeface="Cambria Math" panose="02040503050406030204" pitchFamily="18" charset="0"/>
                              </a:rPr>
                            </m:ctrlPr>
                          </m:sSubSupPr>
                          <m:e>
                            <m:r>
                              <a:rPr lang="en-US" altLang="zh-CN" sz="2400" i="1" dirty="0">
                                <a:latin typeface="Cambria Math" panose="02040503050406030204" pitchFamily="18" charset="0"/>
                              </a:rPr>
                              <m:t>𝑎</m:t>
                            </m:r>
                          </m:e>
                          <m:sub>
                            <m:r>
                              <a:rPr lang="en-US" altLang="zh-CN" sz="2400" i="1" dirty="0">
                                <a:latin typeface="Cambria Math" panose="02040503050406030204" pitchFamily="18" charset="0"/>
                              </a:rPr>
                              <m:t>1</m:t>
                            </m:r>
                          </m:sub>
                          <m:sup>
                            <m:r>
                              <a:rPr lang="en-US" altLang="zh-CN" sz="2400" i="1" dirty="0">
                                <a:latin typeface="Cambria Math" panose="02040503050406030204" pitchFamily="18" charset="0"/>
                              </a:rPr>
                              <m:t>𝑇</m:t>
                            </m:r>
                          </m:sup>
                        </m:sSubSup>
                        <m:r>
                          <a:rPr lang="en-US" altLang="zh-CN" sz="2400" b="0" i="1" smtClean="0">
                            <a:latin typeface="Cambria Math" panose="02040503050406030204" pitchFamily="18" charset="0"/>
                          </a:rPr>
                          <m:t>𝑋</m:t>
                        </m:r>
                      </m:e>
                    </m:d>
                    <m:r>
                      <a:rPr lang="en-US" altLang="zh-CN" sz="2400" b="0" i="1" smtClean="0">
                        <a:latin typeface="Cambria Math" panose="02040503050406030204" pitchFamily="18" charset="0"/>
                      </a:rPr>
                      <m:t>=</m:t>
                    </m:r>
                    <m:sSubSup>
                      <m:sSubSupPr>
                        <m:ctrlPr>
                          <a:rPr lang="en-US" altLang="zh-CN" sz="2400" i="1" dirty="0">
                            <a:latin typeface="Cambria Math" panose="02040503050406030204" pitchFamily="18" charset="0"/>
                          </a:rPr>
                        </m:ctrlPr>
                      </m:sSubSupPr>
                      <m:e>
                        <m:r>
                          <a:rPr lang="en-US" altLang="zh-CN" sz="2400" i="1" dirty="0">
                            <a:latin typeface="Cambria Math" panose="02040503050406030204" pitchFamily="18" charset="0"/>
                          </a:rPr>
                          <m:t>𝑎</m:t>
                        </m:r>
                      </m:e>
                      <m:sub>
                        <m:r>
                          <a:rPr lang="en-US" altLang="zh-CN" sz="2400" i="1" dirty="0">
                            <a:latin typeface="Cambria Math" panose="02040503050406030204" pitchFamily="18" charset="0"/>
                          </a:rPr>
                          <m:t>1</m:t>
                        </m:r>
                      </m:sub>
                      <m:sup>
                        <m:r>
                          <a:rPr lang="en-US" altLang="zh-CN" sz="2400" i="1" dirty="0">
                            <a:latin typeface="Cambria Math" panose="02040503050406030204" pitchFamily="18" charset="0"/>
                          </a:rPr>
                          <m:t>𝑇</m:t>
                        </m:r>
                      </m:sup>
                    </m:sSubSup>
                    <m:nary>
                      <m:naryPr>
                        <m:chr m:val="∑"/>
                        <m:subHide m:val="on"/>
                        <m:supHide m:val="on"/>
                        <m:ctrlPr>
                          <a:rPr lang="en-US" altLang="zh-CN" sz="2400" i="1" dirty="0" smtClean="0">
                            <a:latin typeface="Cambria Math" panose="02040503050406030204" pitchFamily="18" charset="0"/>
                          </a:rPr>
                        </m:ctrlPr>
                      </m:naryPr>
                      <m:sub/>
                      <m:sup/>
                      <m:e>
                        <m:sSub>
                          <m:sSubPr>
                            <m:ctrlPr>
                              <a:rPr lang="en-US" altLang="zh-CN" sz="2400" i="1" dirty="0" smtClean="0">
                                <a:latin typeface="Cambria Math" panose="02040503050406030204" pitchFamily="18" charset="0"/>
                              </a:rPr>
                            </m:ctrlPr>
                          </m:sSubPr>
                          <m:e>
                            <m:r>
                              <a:rPr lang="en-US" altLang="zh-CN" sz="2400" b="0" i="1" dirty="0" smtClean="0">
                                <a:latin typeface="Cambria Math" panose="02040503050406030204" pitchFamily="18" charset="0"/>
                              </a:rPr>
                              <m:t>𝑎</m:t>
                            </m:r>
                          </m:e>
                          <m:sub>
                            <m:r>
                              <a:rPr lang="en-US" altLang="zh-CN" sz="2400" b="0" i="1" dirty="0" smtClean="0">
                                <a:latin typeface="Cambria Math" panose="02040503050406030204" pitchFamily="18" charset="0"/>
                              </a:rPr>
                              <m:t>1</m:t>
                            </m:r>
                          </m:sub>
                        </m:sSub>
                      </m:e>
                    </m:nary>
                    <m:r>
                      <a:rPr lang="en-US" altLang="zh-CN" sz="2400" b="0" i="0" dirty="0" smtClean="0">
                        <a:latin typeface="Cambria Math" panose="02040503050406030204" pitchFamily="18" charset="0"/>
                      </a:rPr>
                      <m:t>,</m:t>
                    </m:r>
                  </m:oMath>
                </a14:m>
                <a:r>
                  <a:rPr lang="zh-CN" altLang="en-US" sz="2400" dirty="0" smtClean="0">
                    <a:latin typeface="楷体" panose="02010609060101010101" pitchFamily="49" charset="-122"/>
                    <a:ea typeface="楷体" panose="02010609060101010101" pitchFamily="49" charset="-122"/>
                  </a:rPr>
                  <a:t>若对</a:t>
                </a:r>
                <a14:m>
                  <m:oMath xmlns:m="http://schemas.openxmlformats.org/officeDocument/2006/math">
                    <m:sSub>
                      <m:sSubPr>
                        <m:ctrlPr>
                          <a:rPr lang="en-US" altLang="zh-CN" sz="2400" i="1" dirty="0">
                            <a:latin typeface="Cambria Math" panose="02040503050406030204" pitchFamily="18" charset="0"/>
                          </a:rPr>
                        </m:ctrlPr>
                      </m:sSubPr>
                      <m:e>
                        <m:r>
                          <a:rPr lang="en-US" altLang="zh-CN" sz="2400" b="0" i="1" dirty="0" smtClean="0">
                            <a:latin typeface="Cambria Math" panose="02040503050406030204" pitchFamily="18" charset="0"/>
                          </a:rPr>
                          <m:t>𝑎</m:t>
                        </m:r>
                      </m:e>
                      <m:sub>
                        <m:r>
                          <a:rPr lang="en-US" altLang="zh-CN" sz="2400" i="1" dirty="0">
                            <a:latin typeface="Cambria Math" panose="02040503050406030204" pitchFamily="18" charset="0"/>
                          </a:rPr>
                          <m:t>1</m:t>
                        </m:r>
                      </m:sub>
                    </m:sSub>
                  </m:oMath>
                </a14:m>
                <a:r>
                  <a:rPr lang="zh-CN" altLang="en-US" sz="2400" dirty="0" smtClean="0">
                    <a:latin typeface="楷体" panose="02010609060101010101" pitchFamily="49" charset="-122"/>
                    <a:ea typeface="楷体" panose="02010609060101010101" pitchFamily="49" charset="-122"/>
                  </a:rPr>
                  <a:t>不</a:t>
                </a:r>
                <a:r>
                  <a:rPr lang="zh-CN" altLang="en-US" sz="2400" dirty="0">
                    <a:latin typeface="楷体" panose="02010609060101010101" pitchFamily="49" charset="-122"/>
                    <a:ea typeface="楷体" panose="02010609060101010101" pitchFamily="49" charset="-122"/>
                  </a:rPr>
                  <a:t>加以约束，可</a:t>
                </a:r>
                <a:r>
                  <a:rPr lang="zh-CN" altLang="en-US" sz="2400" dirty="0" smtClean="0">
                    <a:latin typeface="楷体" panose="02010609060101010101" pitchFamily="49" charset="-122"/>
                    <a:ea typeface="楷体" panose="02010609060101010101" pitchFamily="49" charset="-122"/>
                  </a:rPr>
                  <a:t>使得</a:t>
                </a:r>
                <a14:m>
                  <m:oMath xmlns:m="http://schemas.openxmlformats.org/officeDocument/2006/math">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𝑌</m:t>
                        </m:r>
                      </m:e>
                      <m:sub>
                        <m:r>
                          <a:rPr lang="en-US" altLang="zh-CN" sz="2400" i="1" dirty="0">
                            <a:latin typeface="Cambria Math" panose="02040503050406030204" pitchFamily="18" charset="0"/>
                          </a:rPr>
                          <m:t>1</m:t>
                        </m:r>
                      </m:sub>
                    </m:sSub>
                  </m:oMath>
                </a14:m>
                <a:r>
                  <a:rPr lang="zh-CN" altLang="en-US" sz="2400" dirty="0" smtClean="0">
                    <a:latin typeface="楷体" panose="02010609060101010101" pitchFamily="49" charset="-122"/>
                    <a:ea typeface="楷体" panose="02010609060101010101" pitchFamily="49" charset="-122"/>
                  </a:rPr>
                  <a:t>的</a:t>
                </a:r>
                <a:r>
                  <a:rPr lang="zh-CN" altLang="en-US" sz="2400" dirty="0">
                    <a:latin typeface="楷体" panose="02010609060101010101" pitchFamily="49" charset="-122"/>
                    <a:ea typeface="楷体" panose="02010609060101010101" pitchFamily="49" charset="-122"/>
                  </a:rPr>
                  <a:t>方差任意增大，那么方差最大化就变得没有意义</a:t>
                </a:r>
                <a:r>
                  <a:rPr lang="zh-CN" altLang="en-US" sz="2400" dirty="0" smtClean="0">
                    <a:latin typeface="楷体" panose="02010609060101010101" pitchFamily="49" charset="-122"/>
                    <a:ea typeface="楷体" panose="02010609060101010101" pitchFamily="49" charset="-122"/>
                  </a:rPr>
                  <a:t>。因此</a:t>
                </a:r>
                <a:r>
                  <a:rPr lang="zh-CN" altLang="en-US" sz="2400" dirty="0">
                    <a:latin typeface="楷体" panose="02010609060101010101" pitchFamily="49" charset="-122"/>
                    <a:ea typeface="楷体" panose="02010609060101010101" pitchFamily="49" charset="-122"/>
                  </a:rPr>
                  <a:t>主成分分析</a:t>
                </a:r>
                <a:r>
                  <a:rPr lang="zh-CN" altLang="en-US" sz="2400" dirty="0" smtClean="0">
                    <a:latin typeface="楷体" panose="02010609060101010101" pitchFamily="49" charset="-122"/>
                    <a:ea typeface="楷体" panose="02010609060101010101" pitchFamily="49" charset="-122"/>
                  </a:rPr>
                  <a:t>限制</a:t>
                </a:r>
                <a14:m>
                  <m:oMath xmlns:m="http://schemas.openxmlformats.org/officeDocument/2006/math">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𝑎</m:t>
                        </m:r>
                      </m:e>
                      <m:sub>
                        <m:r>
                          <a:rPr lang="en-US" altLang="zh-CN" sz="2400" i="1" dirty="0">
                            <a:latin typeface="Cambria Math" panose="02040503050406030204" pitchFamily="18" charset="0"/>
                          </a:rPr>
                          <m:t>1</m:t>
                        </m:r>
                      </m:sub>
                    </m:sSub>
                  </m:oMath>
                </a14:m>
                <a:r>
                  <a:rPr lang="zh-CN" altLang="en-US" sz="2400" dirty="0" smtClean="0">
                    <a:latin typeface="楷体" panose="02010609060101010101" pitchFamily="49" charset="-122"/>
                    <a:ea typeface="楷体" panose="02010609060101010101" pitchFamily="49" charset="-122"/>
                  </a:rPr>
                  <a:t>为</a:t>
                </a:r>
                <a:r>
                  <a:rPr lang="zh-CN" altLang="en-US" sz="2400" dirty="0">
                    <a:latin typeface="楷体" panose="02010609060101010101" pitchFamily="49" charset="-122"/>
                    <a:ea typeface="楷体" panose="02010609060101010101" pitchFamily="49" charset="-122"/>
                  </a:rPr>
                  <a:t>单位向量，即 </a:t>
                </a:r>
                <a14:m>
                  <m:oMath xmlns:m="http://schemas.openxmlformats.org/officeDocument/2006/math">
                    <m:sSubSup>
                      <m:sSubSupPr>
                        <m:ctrlPr>
                          <a:rPr lang="en-US" altLang="zh-CN" sz="2400" i="1" dirty="0" smtClean="0">
                            <a:latin typeface="Cambria Math" panose="02040503050406030204" pitchFamily="18" charset="0"/>
                          </a:rPr>
                        </m:ctrlPr>
                      </m:sSubSupPr>
                      <m:e>
                        <m:r>
                          <a:rPr lang="en-US" altLang="zh-CN" sz="2400" i="1" dirty="0">
                            <a:latin typeface="Cambria Math" panose="02040503050406030204" pitchFamily="18" charset="0"/>
                          </a:rPr>
                          <m:t>𝑎</m:t>
                        </m:r>
                      </m:e>
                      <m:sub>
                        <m:r>
                          <a:rPr lang="en-US" altLang="zh-CN" sz="2400" i="1" dirty="0">
                            <a:latin typeface="Cambria Math" panose="02040503050406030204" pitchFamily="18" charset="0"/>
                          </a:rPr>
                          <m:t>1</m:t>
                        </m:r>
                      </m:sub>
                      <m:sup>
                        <m:r>
                          <a:rPr lang="en-US" altLang="zh-CN" sz="2400" i="1" dirty="0">
                            <a:latin typeface="Cambria Math" panose="02040503050406030204" pitchFamily="18" charset="0"/>
                          </a:rPr>
                          <m:t>𝑇</m:t>
                        </m:r>
                      </m:sup>
                    </m:sSubSup>
                    <m:r>
                      <a:rPr lang="en-US" altLang="zh-CN" sz="2400" i="1" dirty="0" smtClean="0">
                        <a:latin typeface="Cambria Math" panose="02040503050406030204" pitchFamily="18" charset="0"/>
                      </a:rPr>
                      <m:t> </m:t>
                    </m:r>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𝑎</m:t>
                        </m:r>
                      </m:e>
                      <m:sub>
                        <m:r>
                          <a:rPr lang="en-US" altLang="zh-CN" sz="2400" i="1" dirty="0">
                            <a:latin typeface="Cambria Math" panose="02040503050406030204" pitchFamily="18" charset="0"/>
                          </a:rPr>
                          <m:t>1</m:t>
                        </m:r>
                      </m:sub>
                    </m:sSub>
                  </m:oMath>
                </a14:m>
                <a:r>
                  <a:rPr lang="en-US" altLang="zh-CN" sz="2400" dirty="0" smtClean="0">
                    <a:latin typeface="楷体" panose="02010609060101010101" pitchFamily="49" charset="-122"/>
                    <a:ea typeface="楷体" panose="02010609060101010101" pitchFamily="49" charset="-122"/>
                  </a:rPr>
                  <a:t>=1,</a:t>
                </a:r>
                <a:r>
                  <a:rPr lang="zh-CN" altLang="en-US" sz="2400" dirty="0" smtClean="0">
                    <a:latin typeface="楷体" panose="02010609060101010101" pitchFamily="49" charset="-122"/>
                    <a:ea typeface="楷体" panose="02010609060101010101" pitchFamily="49" charset="-122"/>
                  </a:rPr>
                  <a:t>寻求向量</a:t>
                </a:r>
                <a14:m>
                  <m:oMath xmlns:m="http://schemas.openxmlformats.org/officeDocument/2006/math">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𝑎</m:t>
                        </m:r>
                      </m:e>
                      <m:sub>
                        <m:r>
                          <a:rPr lang="en-US" altLang="zh-CN" sz="2400" i="1" dirty="0">
                            <a:latin typeface="Cambria Math" panose="02040503050406030204" pitchFamily="18" charset="0"/>
                          </a:rPr>
                          <m:t>1</m:t>
                        </m:r>
                      </m:sub>
                    </m:sSub>
                  </m:oMath>
                </a14:m>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使得 </a:t>
                </a:r>
                <a14:m>
                  <m:oMath xmlns:m="http://schemas.openxmlformats.org/officeDocument/2006/math">
                    <m:r>
                      <a:rPr lang="en-US" altLang="zh-CN" sz="2400" b="0" i="1" smtClean="0">
                        <a:latin typeface="Cambria Math" panose="02040503050406030204" pitchFamily="18" charset="0"/>
                      </a:rPr>
                      <m:t>𝑣𝑎𝑟</m:t>
                    </m:r>
                    <m:d>
                      <m:dPr>
                        <m:ctrlPr>
                          <a:rPr lang="en-US" altLang="zh-CN" sz="2400" b="0" i="1" smtClean="0">
                            <a:latin typeface="Cambria Math" panose="02040503050406030204" pitchFamily="18" charset="0"/>
                          </a:rPr>
                        </m:ctrlPr>
                      </m:dPr>
                      <m:e>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𝑌</m:t>
                            </m:r>
                          </m:e>
                          <m:sub>
                            <m:r>
                              <a:rPr lang="en-US" altLang="zh-CN" sz="2400" i="1" dirty="0">
                                <a:latin typeface="Cambria Math" panose="02040503050406030204" pitchFamily="18" charset="0"/>
                              </a:rPr>
                              <m:t>1</m:t>
                            </m:r>
                          </m:sub>
                        </m:sSub>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𝑣𝑎𝑟</m:t>
                    </m:r>
                    <m:r>
                      <a:rPr lang="en-US" altLang="zh-CN" sz="2400" b="0" i="1" smtClean="0">
                        <a:latin typeface="Cambria Math" panose="02040503050406030204" pitchFamily="18" charset="0"/>
                      </a:rPr>
                      <m:t>(</m:t>
                    </m:r>
                    <m:sSubSup>
                      <m:sSubSupPr>
                        <m:ctrlPr>
                          <a:rPr lang="en-US" altLang="zh-CN" sz="2400" i="1" dirty="0">
                            <a:latin typeface="Cambria Math" panose="02040503050406030204" pitchFamily="18" charset="0"/>
                          </a:rPr>
                        </m:ctrlPr>
                      </m:sSubSupPr>
                      <m:e>
                        <m:r>
                          <a:rPr lang="en-US" altLang="zh-CN" sz="2400" i="1" dirty="0">
                            <a:latin typeface="Cambria Math" panose="02040503050406030204" pitchFamily="18" charset="0"/>
                          </a:rPr>
                          <m:t>𝑎</m:t>
                        </m:r>
                      </m:e>
                      <m:sub>
                        <m:r>
                          <a:rPr lang="en-US" altLang="zh-CN" sz="2400" i="1" dirty="0">
                            <a:latin typeface="Cambria Math" panose="02040503050406030204" pitchFamily="18" charset="0"/>
                          </a:rPr>
                          <m:t>1</m:t>
                        </m:r>
                      </m:sub>
                      <m:sup>
                        <m:r>
                          <a:rPr lang="en-US" altLang="zh-CN" sz="2400" i="1" dirty="0">
                            <a:latin typeface="Cambria Math" panose="02040503050406030204" pitchFamily="18" charset="0"/>
                          </a:rPr>
                          <m:t>𝑇</m:t>
                        </m:r>
                      </m:sup>
                    </m:sSubSup>
                    <m:r>
                      <m:rPr>
                        <m:nor/>
                      </m:rPr>
                      <a:rPr lang="en-US" altLang="zh-CN" sz="2400" dirty="0">
                        <a:latin typeface="楷体" panose="02010609060101010101" pitchFamily="49" charset="-122"/>
                        <a:ea typeface="楷体" panose="02010609060101010101" pitchFamily="49" charset="-122"/>
                      </a:rPr>
                      <m:t>X</m:t>
                    </m:r>
                    <m:r>
                      <a:rPr lang="en-US" altLang="zh-CN" sz="2400" b="0" i="1" dirty="0" smtClean="0">
                        <a:latin typeface="Cambria Math" panose="02040503050406030204" pitchFamily="18" charset="0"/>
                      </a:rPr>
                      <m:t>)</m:t>
                    </m:r>
                  </m:oMath>
                </a14:m>
                <a:r>
                  <a:rPr lang="zh-CN" altLang="en-US" sz="2400" dirty="0" smtClean="0">
                    <a:latin typeface="楷体" panose="02010609060101010101" pitchFamily="49" charset="-122"/>
                    <a:ea typeface="楷体" panose="02010609060101010101" pitchFamily="49" charset="-122"/>
                  </a:rPr>
                  <a:t>达到</a:t>
                </a:r>
                <a:r>
                  <a:rPr lang="zh-CN" altLang="en-US" sz="2400" dirty="0">
                    <a:latin typeface="楷体" panose="02010609060101010101" pitchFamily="49" charset="-122"/>
                    <a:ea typeface="楷体" panose="02010609060101010101" pitchFamily="49" charset="-122"/>
                  </a:rPr>
                  <a:t>最大，</a:t>
                </a:r>
                <a14:m>
                  <m:oMath xmlns:m="http://schemas.openxmlformats.org/officeDocument/2006/math">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𝑌</m:t>
                        </m:r>
                      </m:e>
                      <m:sub>
                        <m:r>
                          <a:rPr lang="en-US" altLang="zh-CN" sz="2400" i="1" dirty="0">
                            <a:latin typeface="Cambria Math" panose="02040503050406030204" pitchFamily="18" charset="0"/>
                          </a:rPr>
                          <m:t>1</m:t>
                        </m:r>
                      </m:sub>
                    </m:sSub>
                  </m:oMath>
                </a14:m>
                <a:r>
                  <a:rPr lang="zh-CN" altLang="en-US" sz="2400" dirty="0">
                    <a:latin typeface="楷体" panose="02010609060101010101" pitchFamily="49" charset="-122"/>
                    <a:ea typeface="楷体" panose="02010609060101010101" pitchFamily="49" charset="-122"/>
                  </a:rPr>
                  <a:t>就称为第一主成分</a:t>
                </a:r>
                <a:r>
                  <a:rPr lang="zh-CN" altLang="en-US" sz="2400" dirty="0" smtClean="0">
                    <a:latin typeface="楷体" panose="02010609060101010101" pitchFamily="49" charset="-122"/>
                    <a:ea typeface="楷体" panose="02010609060101010101" pitchFamily="49" charset="-122"/>
                  </a:rPr>
                  <a:t>。</a:t>
                </a:r>
                <a:endParaRPr lang="en-US" altLang="zh-CN" sz="2400" dirty="0" smtClean="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lang="zh-CN" altLang="en-US" sz="2400" dirty="0" smtClean="0">
                    <a:latin typeface="楷体" panose="02010609060101010101" pitchFamily="49" charset="-122"/>
                    <a:ea typeface="楷体" panose="02010609060101010101" pitchFamily="49" charset="-122"/>
                  </a:rPr>
                  <a:t>如果</a:t>
                </a:r>
                <a:r>
                  <a:rPr lang="zh-CN" altLang="en-US" sz="2400" dirty="0">
                    <a:latin typeface="楷体" panose="02010609060101010101" pitchFamily="49" charset="-122"/>
                    <a:ea typeface="楷体" panose="02010609060101010101" pitchFamily="49" charset="-122"/>
                  </a:rPr>
                  <a:t>第一主成分所含信息不够多，</a:t>
                </a:r>
                <a:r>
                  <a:rPr lang="zh-CN" altLang="en-US" sz="2400" dirty="0" smtClean="0">
                    <a:latin typeface="楷体" panose="02010609060101010101" pitchFamily="49" charset="-122"/>
                    <a:ea typeface="楷体" panose="02010609060101010101" pitchFamily="49" charset="-122"/>
                  </a:rPr>
                  <a:t>不足以</a:t>
                </a:r>
                <a:r>
                  <a:rPr lang="zh-CN" altLang="en-US" sz="2400" dirty="0">
                    <a:latin typeface="楷体" panose="02010609060101010101" pitchFamily="49" charset="-122"/>
                    <a:ea typeface="楷体" panose="02010609060101010101" pitchFamily="49" charset="-122"/>
                  </a:rPr>
                  <a:t>代表原始数据</a:t>
                </a:r>
                <a:r>
                  <a:rPr lang="zh-CN" altLang="en-US" sz="2400" dirty="0" smtClean="0">
                    <a:latin typeface="楷体" panose="02010609060101010101" pitchFamily="49" charset="-122"/>
                    <a:ea typeface="楷体" panose="02010609060101010101" pitchFamily="49" charset="-122"/>
                  </a:rPr>
                  <a:t>的</a:t>
                </a:r>
                <a:r>
                  <a:rPr lang="en-US" altLang="zh-CN" sz="2400" dirty="0" smtClean="0">
                    <a:latin typeface="楷体" panose="02010609060101010101" pitchFamily="49" charset="-122"/>
                    <a:ea typeface="楷体" panose="02010609060101010101" pitchFamily="49" charset="-122"/>
                  </a:rPr>
                  <a:t>p</a:t>
                </a:r>
                <a:r>
                  <a:rPr lang="zh-CN" altLang="en-US" sz="2400" dirty="0" smtClean="0">
                    <a:latin typeface="楷体" panose="02010609060101010101" pitchFamily="49" charset="-122"/>
                    <a:ea typeface="楷体" panose="02010609060101010101" pitchFamily="49" charset="-122"/>
                  </a:rPr>
                  <a:t>个</a:t>
                </a:r>
                <a:r>
                  <a:rPr lang="zh-CN" altLang="en-US" sz="2400" dirty="0">
                    <a:latin typeface="楷体" panose="02010609060101010101" pitchFamily="49" charset="-122"/>
                    <a:ea typeface="楷体" panose="02010609060101010101" pitchFamily="49" charset="-122"/>
                  </a:rPr>
                  <a:t>变量，则需要</a:t>
                </a:r>
                <a:r>
                  <a:rPr lang="zh-CN" altLang="en-US" sz="2400" dirty="0" smtClean="0">
                    <a:latin typeface="楷体" panose="02010609060101010101" pitchFamily="49" charset="-122"/>
                    <a:ea typeface="楷体" panose="02010609060101010101" pitchFamily="49" charset="-122"/>
                  </a:rPr>
                  <a:t>考虑</a:t>
                </a:r>
                <a14:m>
                  <m:oMath xmlns:m="http://schemas.openxmlformats.org/officeDocument/2006/math">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𝑌</m:t>
                        </m:r>
                      </m:e>
                      <m:sub>
                        <m:r>
                          <a:rPr lang="en-US" altLang="zh-CN" sz="2400" b="0" i="1" dirty="0" smtClean="0">
                            <a:latin typeface="Cambria Math" panose="02040503050406030204" pitchFamily="18" charset="0"/>
                          </a:rPr>
                          <m:t>2</m:t>
                        </m:r>
                      </m:sub>
                    </m:sSub>
                  </m:oMath>
                </a14:m>
                <a:r>
                  <a:rPr lang="zh-CN" altLang="en-US" sz="2400" dirty="0">
                    <a:latin typeface="楷体" panose="02010609060101010101" pitchFamily="49" charset="-122"/>
                    <a:ea typeface="楷体" panose="02010609060101010101" pitchFamily="49" charset="-122"/>
                  </a:rPr>
                  <a:t>，为了</a:t>
                </a:r>
                <a:r>
                  <a:rPr lang="zh-CN" altLang="en-US" sz="2400" dirty="0" smtClean="0">
                    <a:latin typeface="楷体" panose="02010609060101010101" pitchFamily="49" charset="-122"/>
                    <a:ea typeface="楷体" panose="02010609060101010101" pitchFamily="49" charset="-122"/>
                  </a:rPr>
                  <a:t>使得</a:t>
                </a:r>
                <a14:m>
                  <m:oMath xmlns:m="http://schemas.openxmlformats.org/officeDocument/2006/math">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𝑌</m:t>
                        </m:r>
                      </m:e>
                      <m:sub>
                        <m:r>
                          <a:rPr lang="en-US" altLang="zh-CN" sz="2400" b="0" i="1" dirty="0" smtClean="0">
                            <a:latin typeface="Cambria Math" panose="02040503050406030204" pitchFamily="18" charset="0"/>
                          </a:rPr>
                          <m:t>2</m:t>
                        </m:r>
                      </m:sub>
                    </m:sSub>
                  </m:oMath>
                </a14:m>
                <a:r>
                  <a:rPr lang="zh-CN" altLang="en-US" sz="2400" dirty="0" smtClean="0">
                    <a:latin typeface="楷体" panose="02010609060101010101" pitchFamily="49" charset="-122"/>
                    <a:ea typeface="楷体" panose="02010609060101010101" pitchFamily="49" charset="-122"/>
                  </a:rPr>
                  <a:t>中</a:t>
                </a:r>
                <a:r>
                  <a:rPr lang="zh-CN" altLang="en-US" sz="2400" dirty="0">
                    <a:latin typeface="楷体" panose="02010609060101010101" pitchFamily="49" charset="-122"/>
                    <a:ea typeface="楷体" panose="02010609060101010101" pitchFamily="49" charset="-122"/>
                  </a:rPr>
                  <a:t>所含信息</a:t>
                </a:r>
                <a:r>
                  <a:rPr lang="zh-CN" altLang="en-US" sz="2400" dirty="0" smtClean="0">
                    <a:latin typeface="楷体" panose="02010609060101010101" pitchFamily="49" charset="-122"/>
                    <a:ea typeface="楷体" panose="02010609060101010101" pitchFamily="49" charset="-122"/>
                  </a:rPr>
                  <a:t>与</a:t>
                </a:r>
                <a14:m>
                  <m:oMath xmlns:m="http://schemas.openxmlformats.org/officeDocument/2006/math">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𝑌</m:t>
                        </m:r>
                      </m:e>
                      <m:sub>
                        <m:r>
                          <a:rPr lang="en-US" altLang="zh-CN" sz="2400" i="1" dirty="0">
                            <a:latin typeface="Cambria Math" panose="02040503050406030204" pitchFamily="18" charset="0"/>
                          </a:rPr>
                          <m:t>1</m:t>
                        </m:r>
                      </m:sub>
                    </m:sSub>
                  </m:oMath>
                </a14:m>
                <a:r>
                  <a:rPr lang="zh-CN" altLang="en-US" sz="2400" dirty="0" smtClean="0">
                    <a:latin typeface="楷体" panose="02010609060101010101" pitchFamily="49" charset="-122"/>
                    <a:ea typeface="楷体" panose="02010609060101010101" pitchFamily="49" charset="-122"/>
                  </a:rPr>
                  <a:t>不重叠</a:t>
                </a:r>
                <a:r>
                  <a:rPr lang="zh-CN" altLang="en-US" sz="2400" dirty="0">
                    <a:latin typeface="楷体" panose="02010609060101010101" pitchFamily="49" charset="-122"/>
                    <a:ea typeface="楷体" panose="02010609060101010101" pitchFamily="49" charset="-122"/>
                  </a:rPr>
                  <a:t>，则应该</a:t>
                </a:r>
                <a:r>
                  <a:rPr lang="zh-CN" altLang="en-US" sz="2400" dirty="0" smtClean="0">
                    <a:latin typeface="楷体" panose="02010609060101010101" pitchFamily="49" charset="-122"/>
                    <a:ea typeface="楷体" panose="02010609060101010101" pitchFamily="49" charset="-122"/>
                  </a:rPr>
                  <a:t>要求</a:t>
                </a:r>
                <a14:m>
                  <m:oMath xmlns:m="http://schemas.openxmlformats.org/officeDocument/2006/math">
                    <m:r>
                      <a:rPr lang="en-US" altLang="zh-CN" sz="2400" b="0" i="1" smtClean="0">
                        <a:latin typeface="Cambria Math" panose="02040503050406030204" pitchFamily="18" charset="0"/>
                      </a:rPr>
                      <m:t>𝑐𝑜𝑣</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𝑌</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𝑌</m:t>
                            </m:r>
                          </m:e>
                          <m:sub>
                            <m:r>
                              <a:rPr lang="en-US" altLang="zh-CN" sz="2400" b="0" i="1" smtClean="0">
                                <a:latin typeface="Cambria Math" panose="02040503050406030204" pitchFamily="18" charset="0"/>
                              </a:rPr>
                              <m:t>2</m:t>
                            </m:r>
                          </m:sub>
                        </m:sSub>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0</m:t>
                    </m:r>
                    <m:r>
                      <a:rPr lang="en-US" altLang="zh-CN" sz="2400" b="0" i="0" smtClean="0">
                        <a:latin typeface="Cambria Math" panose="02040503050406030204" pitchFamily="18" charset="0"/>
                      </a:rPr>
                      <m:t>,</m:t>
                    </m:r>
                  </m:oMath>
                </a14:m>
                <a:r>
                  <a:rPr lang="zh-CN" altLang="en-US" sz="2400" dirty="0" smtClean="0">
                    <a:latin typeface="楷体" panose="02010609060101010101" pitchFamily="49" charset="-122"/>
                    <a:ea typeface="楷体" panose="02010609060101010101" pitchFamily="49" charset="-122"/>
                  </a:rPr>
                  <a:t>即</a:t>
                </a:r>
                <a14:m>
                  <m:oMath xmlns:m="http://schemas.openxmlformats.org/officeDocument/2006/math">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𝑌</m:t>
                        </m:r>
                      </m:e>
                      <m:sub>
                        <m:r>
                          <a:rPr lang="en-US" altLang="zh-CN" sz="2400" i="1" dirty="0">
                            <a:latin typeface="Cambria Math" panose="02040503050406030204" pitchFamily="18" charset="0"/>
                          </a:rPr>
                          <m:t>1</m:t>
                        </m:r>
                      </m:sub>
                    </m:sSub>
                  </m:oMath>
                </a14:m>
                <a:r>
                  <a:rPr lang="zh-CN" altLang="en-US" sz="2400" dirty="0">
                    <a:latin typeface="楷体" panose="02010609060101010101" pitchFamily="49" charset="-122"/>
                    <a:ea typeface="楷体" panose="02010609060101010101" pitchFamily="49" charset="-122"/>
                  </a:rPr>
                  <a:t>和 </a:t>
                </a:r>
                <a14:m>
                  <m:oMath xmlns:m="http://schemas.openxmlformats.org/officeDocument/2006/math">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𝑌</m:t>
                        </m:r>
                      </m:e>
                      <m:sub>
                        <m:r>
                          <a:rPr lang="en-US" altLang="zh-CN" sz="2400" i="1" dirty="0">
                            <a:latin typeface="Cambria Math" panose="02040503050406030204" pitchFamily="18" charset="0"/>
                          </a:rPr>
                          <m:t>2</m:t>
                        </m:r>
                      </m:sub>
                    </m:sSub>
                  </m:oMath>
                </a14:m>
                <a:r>
                  <a:rPr lang="zh-CN" altLang="en-US" sz="2400" dirty="0" smtClean="0">
                    <a:latin typeface="楷体" panose="02010609060101010101" pitchFamily="49" charset="-122"/>
                    <a:ea typeface="楷体" panose="02010609060101010101" pitchFamily="49" charset="-122"/>
                  </a:rPr>
                  <a:t>不相关</a:t>
                </a:r>
                <a:r>
                  <a:rPr lang="zh-CN" altLang="en-US" sz="2400" dirty="0">
                    <a:latin typeface="楷体" panose="02010609060101010101" pitchFamily="49" charset="-122"/>
                    <a:ea typeface="楷体" panose="02010609060101010101" pitchFamily="49" charset="-122"/>
                  </a:rPr>
                  <a:t>。因此主成分分析在上述约束和</a:t>
                </a:r>
                <a:r>
                  <a:rPr lang="zh-CN" altLang="en-US" sz="2400" dirty="0" smtClean="0">
                    <a:latin typeface="楷体" panose="02010609060101010101" pitchFamily="49" charset="-122"/>
                    <a:ea typeface="楷体" panose="02010609060101010101" pitchFamily="49" charset="-122"/>
                  </a:rPr>
                  <a:t>条件</a:t>
                </a:r>
                <a14:m>
                  <m:oMath xmlns:m="http://schemas.openxmlformats.org/officeDocument/2006/math">
                    <m:sSubSup>
                      <m:sSubSupPr>
                        <m:ctrlPr>
                          <a:rPr lang="en-US" altLang="zh-CN" sz="2400" i="1" dirty="0">
                            <a:latin typeface="Cambria Math" panose="02040503050406030204" pitchFamily="18" charset="0"/>
                          </a:rPr>
                        </m:ctrlPr>
                      </m:sSubSupPr>
                      <m:e>
                        <m:r>
                          <a:rPr lang="en-US" altLang="zh-CN" sz="2400" i="1" dirty="0">
                            <a:latin typeface="Cambria Math" panose="02040503050406030204" pitchFamily="18" charset="0"/>
                          </a:rPr>
                          <m:t>𝑎</m:t>
                        </m:r>
                      </m:e>
                      <m:sub>
                        <m:r>
                          <a:rPr lang="en-US" altLang="zh-CN" sz="2400" b="0" i="1" dirty="0" smtClean="0">
                            <a:latin typeface="Cambria Math" panose="02040503050406030204" pitchFamily="18" charset="0"/>
                          </a:rPr>
                          <m:t>2</m:t>
                        </m:r>
                      </m:sub>
                      <m:sup>
                        <m:r>
                          <a:rPr lang="en-US" altLang="zh-CN" sz="2400" i="1" dirty="0">
                            <a:latin typeface="Cambria Math" panose="02040503050406030204" pitchFamily="18" charset="0"/>
                          </a:rPr>
                          <m:t>𝑇</m:t>
                        </m:r>
                      </m:sup>
                    </m:sSubSup>
                    <m:r>
                      <a:rPr lang="en-US" altLang="zh-CN" sz="2400" i="1" dirty="0">
                        <a:latin typeface="Cambria Math" panose="02040503050406030204" pitchFamily="18" charset="0"/>
                      </a:rPr>
                      <m:t> </m:t>
                    </m:r>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𝑎</m:t>
                        </m:r>
                      </m:e>
                      <m:sub>
                        <m:r>
                          <a:rPr lang="en-US" altLang="zh-CN" sz="2400" b="0" i="1" dirty="0" smtClean="0">
                            <a:latin typeface="Cambria Math" panose="02040503050406030204" pitchFamily="18" charset="0"/>
                          </a:rPr>
                          <m:t>2</m:t>
                        </m:r>
                      </m:sub>
                    </m:sSub>
                  </m:oMath>
                </a14:m>
                <a:r>
                  <a:rPr lang="en-US" altLang="zh-CN" sz="2400" dirty="0" smtClean="0">
                    <a:latin typeface="楷体" panose="02010609060101010101" pitchFamily="49" charset="-122"/>
                    <a:ea typeface="楷体" panose="02010609060101010101" pitchFamily="49" charset="-122"/>
                  </a:rPr>
                  <a:t>=1</a:t>
                </a:r>
                <a:r>
                  <a:rPr lang="zh-CN" altLang="en-US" sz="2400" dirty="0" smtClean="0">
                    <a:latin typeface="楷体" panose="02010609060101010101" pitchFamily="49" charset="-122"/>
                    <a:ea typeface="楷体" panose="02010609060101010101" pitchFamily="49" charset="-122"/>
                  </a:rPr>
                  <a:t>的</a:t>
                </a:r>
                <a:r>
                  <a:rPr lang="zh-CN" altLang="en-US" sz="2400" dirty="0">
                    <a:latin typeface="楷体" panose="02010609060101010101" pitchFamily="49" charset="-122"/>
                    <a:ea typeface="楷体" panose="02010609060101010101" pitchFamily="49" charset="-122"/>
                  </a:rPr>
                  <a:t>条件下寻求 </a:t>
                </a:r>
                <a14:m>
                  <m:oMath xmlns:m="http://schemas.openxmlformats.org/officeDocument/2006/math">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𝑎</m:t>
                        </m:r>
                      </m:e>
                      <m:sub>
                        <m:r>
                          <a:rPr lang="en-US" altLang="zh-CN" sz="2400" b="0" i="1" dirty="0" smtClean="0">
                            <a:latin typeface="Cambria Math" panose="02040503050406030204" pitchFamily="18" charset="0"/>
                          </a:rPr>
                          <m:t>2</m:t>
                        </m:r>
                      </m:sub>
                    </m:sSub>
                  </m:oMath>
                </a14:m>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使得</a:t>
                </a:r>
                <a14:m>
                  <m:oMath xmlns:m="http://schemas.openxmlformats.org/officeDocument/2006/math">
                    <m:r>
                      <a:rPr lang="en-US" altLang="zh-CN" sz="2400" b="0" i="1" smtClean="0">
                        <a:latin typeface="Cambria Math" panose="02040503050406030204" pitchFamily="18" charset="0"/>
                      </a:rPr>
                      <m:t>𝑣𝑎𝑟</m:t>
                    </m:r>
                    <m:d>
                      <m:dPr>
                        <m:ctrlPr>
                          <a:rPr lang="en-US" altLang="zh-CN" sz="2400" b="0" i="1" smtClean="0">
                            <a:latin typeface="Cambria Math" panose="02040503050406030204" pitchFamily="18" charset="0"/>
                          </a:rPr>
                        </m:ctrlPr>
                      </m:dPr>
                      <m:e>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𝑌</m:t>
                            </m:r>
                          </m:e>
                          <m:sub>
                            <m:r>
                              <a:rPr lang="en-US" altLang="zh-CN" sz="2400" i="1" dirty="0">
                                <a:latin typeface="Cambria Math" panose="02040503050406030204" pitchFamily="18" charset="0"/>
                              </a:rPr>
                              <m:t>2</m:t>
                            </m:r>
                          </m:sub>
                        </m:sSub>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𝑣𝑎𝑟</m:t>
                    </m:r>
                    <m:r>
                      <a:rPr lang="en-US" altLang="zh-CN" sz="2400" b="0" i="1" smtClean="0">
                        <a:latin typeface="Cambria Math" panose="02040503050406030204" pitchFamily="18" charset="0"/>
                      </a:rPr>
                      <m:t>(</m:t>
                    </m:r>
                    <m:sSubSup>
                      <m:sSubSupPr>
                        <m:ctrlPr>
                          <a:rPr lang="en-US" altLang="zh-CN" sz="2400" i="1" dirty="0">
                            <a:latin typeface="Cambria Math" panose="02040503050406030204" pitchFamily="18" charset="0"/>
                          </a:rPr>
                        </m:ctrlPr>
                      </m:sSubSupPr>
                      <m:e>
                        <m:r>
                          <a:rPr lang="en-US" altLang="zh-CN" sz="2400" i="1" dirty="0">
                            <a:latin typeface="Cambria Math" panose="02040503050406030204" pitchFamily="18" charset="0"/>
                          </a:rPr>
                          <m:t>𝑎</m:t>
                        </m:r>
                      </m:e>
                      <m:sub>
                        <m:r>
                          <a:rPr lang="en-US" altLang="zh-CN" sz="2400" i="1" dirty="0">
                            <a:latin typeface="Cambria Math" panose="02040503050406030204" pitchFamily="18" charset="0"/>
                          </a:rPr>
                          <m:t>2</m:t>
                        </m:r>
                      </m:sub>
                      <m:sup>
                        <m:r>
                          <a:rPr lang="en-US" altLang="zh-CN" sz="2400" i="1" dirty="0">
                            <a:latin typeface="Cambria Math" panose="02040503050406030204" pitchFamily="18" charset="0"/>
                          </a:rPr>
                          <m:t>𝑇</m:t>
                        </m:r>
                      </m:sup>
                    </m:sSubSup>
                    <m:r>
                      <a:rPr lang="en-US" altLang="zh-CN" sz="2400" i="1" dirty="0">
                        <a:latin typeface="Cambria Math" panose="02040503050406030204" pitchFamily="18" charset="0"/>
                      </a:rPr>
                      <m:t> </m:t>
                    </m:r>
                    <m:r>
                      <m:rPr>
                        <m:nor/>
                      </m:rPr>
                      <a:rPr lang="en-US" altLang="zh-CN" sz="2400" dirty="0">
                        <a:latin typeface="楷体" panose="02010609060101010101" pitchFamily="49" charset="-122"/>
                        <a:ea typeface="楷体" panose="02010609060101010101" pitchFamily="49" charset="-122"/>
                      </a:rPr>
                      <m:t>X</m:t>
                    </m:r>
                    <m:r>
                      <a:rPr lang="en-US" altLang="zh-CN" sz="2400" b="0" i="1" smtClean="0">
                        <a:latin typeface="Cambria Math" panose="02040503050406030204" pitchFamily="18" charset="0"/>
                      </a:rPr>
                      <m:t>)</m:t>
                    </m:r>
                  </m:oMath>
                </a14:m>
                <a:r>
                  <a:rPr lang="zh-CN" altLang="en-US" sz="2400" dirty="0" smtClean="0">
                    <a:latin typeface="楷体" panose="02010609060101010101" pitchFamily="49" charset="-122"/>
                    <a:ea typeface="楷体" panose="02010609060101010101" pitchFamily="49" charset="-122"/>
                  </a:rPr>
                  <a:t> 达到</a:t>
                </a:r>
                <a:r>
                  <a:rPr lang="zh-CN" altLang="en-US" sz="2400" dirty="0">
                    <a:latin typeface="楷体" panose="02010609060101010101" pitchFamily="49" charset="-122"/>
                    <a:ea typeface="楷体" panose="02010609060101010101" pitchFamily="49" charset="-122"/>
                  </a:rPr>
                  <a:t>最大，所求</a:t>
                </a:r>
                <a:r>
                  <a:rPr lang="zh-CN" altLang="en-US" sz="2400" dirty="0" smtClean="0">
                    <a:latin typeface="楷体" panose="02010609060101010101" pitchFamily="49" charset="-122"/>
                    <a:ea typeface="楷体" panose="02010609060101010101" pitchFamily="49" charset="-122"/>
                  </a:rPr>
                  <a:t>的</a:t>
                </a:r>
                <a14:m>
                  <m:oMath xmlns:m="http://schemas.openxmlformats.org/officeDocument/2006/math">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𝑌</m:t>
                        </m:r>
                      </m:e>
                      <m:sub>
                        <m:r>
                          <a:rPr lang="en-US" altLang="zh-CN" sz="2400" i="1" dirty="0">
                            <a:latin typeface="Cambria Math" panose="02040503050406030204" pitchFamily="18" charset="0"/>
                          </a:rPr>
                          <m:t>2</m:t>
                        </m:r>
                      </m:sub>
                    </m:sSub>
                  </m:oMath>
                </a14:m>
                <a:r>
                  <a:rPr lang="zh-CN" altLang="en-US" sz="2400" dirty="0" smtClean="0">
                    <a:latin typeface="楷体" panose="02010609060101010101" pitchFamily="49" charset="-122"/>
                    <a:ea typeface="楷体" panose="02010609060101010101" pitchFamily="49" charset="-122"/>
                  </a:rPr>
                  <a:t>称为</a:t>
                </a:r>
                <a:r>
                  <a:rPr lang="zh-CN" altLang="en-US" sz="2400" dirty="0">
                    <a:latin typeface="楷体" panose="02010609060101010101" pitchFamily="49" charset="-122"/>
                    <a:ea typeface="楷体" panose="02010609060101010101" pitchFamily="49" charset="-122"/>
                  </a:rPr>
                  <a:t>第二主成分。类似地，可以</a:t>
                </a:r>
                <a:r>
                  <a:rPr lang="zh-CN" altLang="en-US" sz="2400" dirty="0" smtClean="0">
                    <a:latin typeface="楷体" panose="02010609060101010101" pitchFamily="49" charset="-122"/>
                    <a:ea typeface="楷体" panose="02010609060101010101" pitchFamily="49" charset="-122"/>
                  </a:rPr>
                  <a:t>定义</a:t>
                </a:r>
                <a:r>
                  <a:rPr lang="zh-CN" altLang="en-US" sz="2400" dirty="0">
                    <a:latin typeface="楷体" panose="02010609060101010101" pitchFamily="49" charset="-122"/>
                    <a:ea typeface="楷体" panose="02010609060101010101" pitchFamily="49" charset="-122"/>
                  </a:rPr>
                  <a:t>第三</a:t>
                </a:r>
                <a:r>
                  <a:rPr lang="zh-CN" altLang="en-US" sz="2400" dirty="0" smtClean="0">
                    <a:latin typeface="楷体" panose="02010609060101010101" pitchFamily="49" charset="-122"/>
                    <a:ea typeface="楷体" panose="02010609060101010101" pitchFamily="49" charset="-122"/>
                  </a:rPr>
                  <a:t>主成分</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第 </a:t>
                </a:r>
                <a:r>
                  <a:rPr lang="en-US" altLang="zh-CN" sz="2400" dirty="0" smtClean="0">
                    <a:latin typeface="楷体" panose="02010609060101010101" pitchFamily="49" charset="-122"/>
                    <a:ea typeface="楷体" panose="02010609060101010101" pitchFamily="49" charset="-122"/>
                  </a:rPr>
                  <a:t>p</a:t>
                </a:r>
                <a:r>
                  <a:rPr lang="zh-CN" altLang="en-US" sz="2400" dirty="0" smtClean="0">
                    <a:latin typeface="楷体" panose="02010609060101010101" pitchFamily="49" charset="-122"/>
                    <a:ea typeface="楷体" panose="02010609060101010101" pitchFamily="49" charset="-122"/>
                  </a:rPr>
                  <a:t>主成分</a:t>
                </a:r>
                <a:r>
                  <a:rPr lang="zh-CN" altLang="en-US" sz="2400" dirty="0">
                    <a:latin typeface="楷体" panose="02010609060101010101" pitchFamily="49" charset="-122"/>
                    <a:ea typeface="楷体" panose="02010609060101010101" pitchFamily="49" charset="-122"/>
                  </a:rPr>
                  <a:t>。各主成分在总方差中所占比重依次递减。实际</a:t>
                </a:r>
                <a:r>
                  <a:rPr lang="zh-CN" altLang="en-US" sz="2400" dirty="0" smtClean="0">
                    <a:latin typeface="楷体" panose="02010609060101010101" pitchFamily="49" charset="-122"/>
                    <a:ea typeface="楷体" panose="02010609060101010101" pitchFamily="49" charset="-122"/>
                  </a:rPr>
                  <a:t>应用</a:t>
                </a:r>
                <a:r>
                  <a:rPr lang="zh-CN" altLang="en-US" sz="2400" dirty="0">
                    <a:latin typeface="楷体" panose="02010609060101010101" pitchFamily="49" charset="-122"/>
                    <a:ea typeface="楷体" panose="02010609060101010101" pitchFamily="49" charset="-122"/>
                  </a:rPr>
                  <a:t>中，通常只需挑选前几个主成分，达到简化问题，抓住问题本质的目的。 </a:t>
                </a:r>
                <a:endParaRPr lang="zh-CN" altLang="en-US" sz="2400" dirty="0">
                  <a:latin typeface="楷体" panose="02010609060101010101" pitchFamily="49" charset="-122"/>
                  <a:ea typeface="楷体" panose="02010609060101010101" pitchFamily="49" charset="-122"/>
                  <a:cs typeface="Times New Roman" panose="02020603050405020304" pitchFamily="18" charset="0"/>
                </a:endParaRPr>
              </a:p>
            </p:txBody>
          </p:sp>
        </mc:Choice>
        <mc:Fallback>
          <p:sp>
            <p:nvSpPr>
              <p:cNvPr id="5" name="文本框 4"/>
              <p:cNvSpPr txBox="1">
                <a:spLocks noRot="1" noChangeAspect="1" noMove="1" noResize="1" noEditPoints="1" noAdjustHandles="1" noChangeArrowheads="1" noChangeShapeType="1" noTextEdit="1"/>
              </p:cNvSpPr>
              <p:nvPr/>
            </p:nvSpPr>
            <p:spPr>
              <a:xfrm>
                <a:off x="0" y="1693605"/>
                <a:ext cx="10926967" cy="4572214"/>
              </a:xfrm>
              <a:prstGeom prst="rect">
                <a:avLst/>
              </a:prstGeom>
              <a:blipFill rotWithShape="1">
                <a:blip r:embed="rId1"/>
                <a:stretch>
                  <a:fillRect t="-1" r="5" b="-7577"/>
                </a:stretch>
              </a:blipFill>
            </p:spPr>
            <p:txBody>
              <a:bodyPr/>
              <a:lstStyle/>
              <a:p>
                <a:r>
                  <a:rPr lang="zh-CN" altLang="en-US">
                    <a:noFill/>
                  </a:rPr>
                  <a:t> </a:t>
                </a:r>
              </a:p>
            </p:txBody>
          </p:sp>
        </mc:Fallback>
      </mc:AlternateContent>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16001" y="870888"/>
            <a:ext cx="3480440" cy="584775"/>
          </a:xfrm>
          <a:prstGeom prst="rect">
            <a:avLst/>
          </a:prstGeom>
        </p:spPr>
        <p:txBody>
          <a:bodyPr wrap="none">
            <a:spAutoFit/>
          </a:bodyPr>
          <a:lstStyle/>
          <a:p>
            <a:r>
              <a:rPr lang="zh-CN" altLang="en-US" sz="3200" b="1" dirty="0" smtClean="0">
                <a:solidFill>
                  <a:schemeClr val="accent3"/>
                </a:solidFill>
                <a:latin typeface="楷体" panose="02010609060101010101" pitchFamily="49" charset="-122"/>
                <a:ea typeface="楷体" panose="02010609060101010101" pitchFamily="49" charset="-122"/>
              </a:rPr>
              <a:t>总体主成分的求法</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1"/>
          <a:stretch>
            <a:fillRect/>
          </a:stretch>
        </p:blipFill>
        <p:spPr>
          <a:xfrm>
            <a:off x="879380" y="1799531"/>
            <a:ext cx="9617842" cy="4197312"/>
          </a:xfrm>
          <a:prstGeom prst="rect">
            <a:avLst/>
          </a:prstGeom>
        </p:spPr>
      </p:pic>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16001" y="870888"/>
            <a:ext cx="3480440" cy="584775"/>
          </a:xfrm>
          <a:prstGeom prst="rect">
            <a:avLst/>
          </a:prstGeom>
        </p:spPr>
        <p:txBody>
          <a:bodyPr wrap="none">
            <a:spAutoFit/>
          </a:bodyPr>
          <a:lstStyle/>
          <a:p>
            <a:r>
              <a:rPr lang="zh-CN" altLang="en-US" sz="3200" b="1" dirty="0" smtClean="0">
                <a:solidFill>
                  <a:schemeClr val="accent3"/>
                </a:solidFill>
                <a:latin typeface="楷体" panose="02010609060101010101" pitchFamily="49" charset="-122"/>
                <a:ea typeface="楷体" panose="02010609060101010101" pitchFamily="49" charset="-122"/>
              </a:rPr>
              <a:t>总体主成分的求法</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1"/>
          <a:stretch>
            <a:fillRect/>
          </a:stretch>
        </p:blipFill>
        <p:spPr>
          <a:xfrm>
            <a:off x="1326987" y="1562056"/>
            <a:ext cx="7796693" cy="2582835"/>
          </a:xfrm>
          <a:prstGeom prst="rect">
            <a:avLst/>
          </a:prstGeom>
        </p:spPr>
      </p:pic>
      <p:pic>
        <p:nvPicPr>
          <p:cNvPr id="5" name="图片 4"/>
          <p:cNvPicPr>
            <a:picLocks noChangeAspect="1"/>
          </p:cNvPicPr>
          <p:nvPr/>
        </p:nvPicPr>
        <p:blipFill rotWithShape="1">
          <a:blip r:embed="rId2"/>
          <a:srcRect r="222" b="59597"/>
          <a:stretch>
            <a:fillRect/>
          </a:stretch>
        </p:blipFill>
        <p:spPr>
          <a:xfrm>
            <a:off x="1225387" y="4353699"/>
            <a:ext cx="7898293" cy="2063267"/>
          </a:xfrm>
          <a:prstGeom prst="rect">
            <a:avLst/>
          </a:prstGeom>
        </p:spPr>
      </p:pic>
    </p:spTree>
  </p:cSld>
  <p:clrMapOvr>
    <a:masterClrMapping/>
  </p:clrMapOvr>
  <p:transition spd="slow">
    <p:push dir="u"/>
  </p:transition>
</p:sld>
</file>

<file path=ppt/tags/tag1.xml><?xml version="1.0" encoding="utf-8"?>
<p:tagLst xmlns:p="http://schemas.openxmlformats.org/presentationml/2006/main">
  <p:tag name="commondata" val="eyJoZGlkIjoiOGVmMDA1YzYyODhlN2RiNWU0NTRhM2E2NDg3MzZkZjMifQ=="/>
</p:tagLst>
</file>

<file path=ppt/theme/theme1.xml><?xml version="1.0" encoding="utf-8"?>
<a:theme xmlns:a="http://schemas.openxmlformats.org/drawingml/2006/main" name="Office 主题">
  <a:themeElements>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5273</Words>
  <Application>WPS 演示</Application>
  <PresentationFormat>宽屏</PresentationFormat>
  <Paragraphs>234</Paragraphs>
  <Slides>54</Slides>
  <Notes>5</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54</vt:i4>
      </vt:variant>
    </vt:vector>
  </HeadingPairs>
  <TitlesOfParts>
    <vt:vector size="66" baseType="lpstr">
      <vt:lpstr>Arial</vt:lpstr>
      <vt:lpstr>宋体</vt:lpstr>
      <vt:lpstr>Wingdings</vt:lpstr>
      <vt:lpstr>Calibri</vt:lpstr>
      <vt:lpstr>Calibri Light</vt:lpstr>
      <vt:lpstr>楷体</vt:lpstr>
      <vt:lpstr>微软雅黑</vt:lpstr>
      <vt:lpstr>Times New Roman</vt:lpstr>
      <vt:lpstr>Roboto</vt:lpstr>
      <vt:lpstr>Cambria Math</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互联网+时代：变革与创新</dc:title>
  <dc:creator>方匡南</dc:creator>
  <cp:lastModifiedBy>郭</cp:lastModifiedBy>
  <cp:revision>284</cp:revision>
  <dcterms:created xsi:type="dcterms:W3CDTF">2015-07-17T02:38:00Z</dcterms:created>
  <dcterms:modified xsi:type="dcterms:W3CDTF">2024-02-20T09:45:33Z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2052-12.1.0.16250</vt:lpwstr>
  </property>
  <property fmtid="{D5CDD505-2E9C-101B-9397-08002B2CF9AE}" pid="3" name="ICV">
    <vt:lpwstr>4F070BE11B374BE19F68DB7EC9BA389C_12</vt:lpwstr>
  </property>
</Properties>
</file>